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1"/>
  </p:normalViewPr>
  <p:slideViewPr>
    <p:cSldViewPr snapToGrid="0" snapToObjects="1">
      <p:cViewPr varScale="1">
        <p:scale>
          <a:sx n="79" d="100"/>
          <a:sy n="79" d="100"/>
        </p:scale>
        <p:origin x="96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756C8-1934-FB4A-8C5E-5C12D43BC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47678-A368-4941-AF3D-AF6FD53D7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D69BF-DC14-3E43-BFC4-EE1950D48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771AD-8C7D-714C-8383-EC6F009AC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E9F53-48CD-7647-A7ED-FCD6133B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02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75870-F066-9B4F-9348-2F5DC5F7A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C84DE-EBAB-0541-AEBB-D6657C220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8F175-9E96-0C40-92DD-E516E7C1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4C539-85A4-C74B-92E3-648743C72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171579-191D-2447-8770-62413145A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27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0C2A6-F65B-624B-A7A4-0834E4EA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B37AF-47A4-124B-9BAC-C65E8E7DA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5C365-D72E-544D-B881-D1EE4F35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A86DE-228C-F54C-83A6-8FA346EB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F6CD9-4F53-474F-B7C4-B085868F5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9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9C236-BE3A-9145-885A-CACBF00E1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91724-37A3-E744-AC9D-4E21CFE72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CD02E-E5C2-BA45-827E-2E37DAD15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D522D-BBFB-604E-B780-66A2DBFAC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326DD3-33C0-2947-A2A5-5EA8EA68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51AC33-D3B5-9D48-AF5B-224942376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5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AF047-FD0A-EA4E-83AB-AFC533CF1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16ADE-5099-DB47-BACB-A4D427B1D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5250F-70A0-424A-AF48-2D76B9893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33746C-3530-9645-94C6-3151DFAB2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DD5DBA-DC7B-3149-B3CE-90C17E6038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B32200-CD06-5946-8505-90D6AB2A1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E30A5-235E-4F45-8135-564089CAF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1427CE-E46D-4648-9AC5-981161A6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9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B5C75-A070-4A45-AC10-89FEDF3A7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C46B2-E6D0-B446-B6FA-81868F399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9E97D-D0CA-BB4F-B356-9A92FE5E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FF59B5-43F0-1842-9E09-97DEF3530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05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A1BCDC-75C7-3842-B70C-17283549A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1BF0D3-50DE-8C47-9525-1C13FB76C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AE58F-56EC-064C-8537-AA23462E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71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97E1-2064-3547-968C-AC63449D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F2C8D9-C281-744D-9E4E-81995B44A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26A2-DAD3-C147-AC30-E2D1B6157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A3A04E-5C19-9348-9382-71135F2B7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5C261-F4E1-A34B-9FA1-DAE1B1D95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72A265-138B-5640-A682-FC48374C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8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0DFD8-3636-B646-AE63-12D26CF3A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E6AB5F-1CA5-C44E-A49D-CB2934209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E2C28-8F13-D745-A03C-5E70E0B09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D32A5-9AC5-8E4D-9058-2C2EAC59D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78FA2-7140-8A4B-AF97-A75A8BCA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901AD4-85DB-5846-8752-E5FF01D5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6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AB54A-E3FD-7C49-B5B0-717653E01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D6D5B3-44CE-C94C-9EF5-3DE132ECF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5DFF2-6E54-4645-8B44-CF2BD738F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F7233-5EC3-7043-9189-59A59EEB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12E2B-141B-E848-9174-950EADC9B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1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3F355D-280A-E440-8275-0385734A1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D11EAB-5A3F-224B-A74B-2C7AFFB34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C8C78-FF7D-5844-9E6D-89A21FF5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AA295-32D1-8141-A64B-A3F908C3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A3757-9DDE-2742-8ACD-E6F46301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99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FE939-C1EE-0D49-BC7A-1C4B43E8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1633D9-CD92-1B46-AA00-689818954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8F1D6-0F27-4C4E-B1CD-6BAD42AFA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FA916-DD8D-0844-83A1-C427CA78FE67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4A744-E45C-CF49-88F8-B48B6F1CA7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D869-E3DE-FA40-B7C5-E8B3DDBDA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1D306-11A8-D74C-8F77-022517082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8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9" name="Rectangle 2068">
            <a:extLst>
              <a:ext uri="{FF2B5EF4-FFF2-40B4-BE49-F238E27FC236}">
                <a16:creationId xmlns:a16="http://schemas.microsoft.com/office/drawing/2014/main" id="{739E93DA-BA0C-4FFD-8859-C0D19FF5C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21851-1FD9-8945-A0DE-C7BB6644D7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98640" y="1136931"/>
            <a:ext cx="5140959" cy="3279340"/>
          </a:xfrm>
        </p:spPr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chemeClr val="accent1">
                    <a:lumMod val="50000"/>
                  </a:schemeClr>
                </a:solidFill>
              </a:rPr>
              <a:t>Home@theHeart</a:t>
            </a:r>
            <a:endParaRPr lang="en-US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507D2-BC96-344A-B1C2-6178F75AEA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31384" y="4685288"/>
            <a:ext cx="4171994" cy="1035781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Wendy  Williams</a:t>
            </a:r>
          </a:p>
          <a:p>
            <a:pPr algn="l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Assistant Director </a:t>
            </a:r>
          </a:p>
          <a:p>
            <a:pPr algn="l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Integrated Commissioning Children Families  </a:t>
            </a:r>
          </a:p>
        </p:txBody>
      </p:sp>
      <p:grpSp>
        <p:nvGrpSpPr>
          <p:cNvPr id="2071" name="Group 207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29184" y="1"/>
            <a:ext cx="2446384" cy="5777808"/>
            <a:chOff x="329184" y="1"/>
            <a:chExt cx="524256" cy="5777808"/>
          </a:xfrm>
        </p:grpSpPr>
        <p:cxnSp>
          <p:nvCxnSpPr>
            <p:cNvPr id="2072" name="Straight Connector 207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3" name="Rectangle 207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75" name="Rectangle 207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269325"/>
            <a:ext cx="6116779" cy="62062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687E94-EFD0-AC6E-3953-E35BFF7D7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008" y="1791150"/>
            <a:ext cx="4980864" cy="33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2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4" name="Rectangle 3095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111E8-B0A4-6042-B0E9-DC5150326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>
                    <a:lumMod val="50000"/>
                  </a:schemeClr>
                </a:solidFill>
              </a:rPr>
              <a:t>Challenge</a:t>
            </a:r>
            <a:r>
              <a:rPr lang="en-US" sz="4800" dirty="0"/>
              <a:t> </a:t>
            </a:r>
          </a:p>
        </p:txBody>
      </p:sp>
      <p:sp>
        <p:nvSpPr>
          <p:cNvPr id="3105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CE73D17C-FFF6-7B2A-EC82-5ECFBCC82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4777739"/>
            <a:ext cx="6897626" cy="1399223"/>
          </a:xfrm>
        </p:spPr>
        <p:txBody>
          <a:bodyPr anchor="ctr">
            <a:normAutofit lnSpcReduction="10000"/>
          </a:bodyPr>
          <a:lstStyle/>
          <a:p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Following an Ofsted Inspection in 2017, Gloucestershire County Council was rated  ‘Inadequate’</a:t>
            </a:r>
          </a:p>
          <a:p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To develop our Sufficiency Strategies, we asked our care experienced young people to  share their journeys </a:t>
            </a:r>
          </a:p>
          <a:p>
            <a:r>
              <a:rPr lang="en-US" sz="17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They also told us what “good” looks like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AB856-5B0A-C9B9-A211-3CCF61F1E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" y="-7760"/>
            <a:ext cx="12192000" cy="451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17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49AE1604-BB93-4F6D-94D6-F2A6021FC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7" name="Group 4106">
            <a:extLst>
              <a:ext uri="{FF2B5EF4-FFF2-40B4-BE49-F238E27FC236}">
                <a16:creationId xmlns:a16="http://schemas.microsoft.com/office/drawing/2014/main" id="{A9270323-9616-4384-857D-E86B78272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8A3838D5-9565-4601-BAC3-D1B5BDB80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9" name="Rectangle 4108">
              <a:extLst>
                <a:ext uri="{FF2B5EF4-FFF2-40B4-BE49-F238E27FC236}">
                  <a16:creationId xmlns:a16="http://schemas.microsoft.com/office/drawing/2014/main" id="{3349A4B8-3246-4579-922E-FE1155C7F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19784-F74B-AC41-877C-1333572F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917" y="482137"/>
            <a:ext cx="5125437" cy="170641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We  Listened  </a:t>
            </a:r>
            <a:b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We  Changed  the narrative</a:t>
            </a:r>
            <a:b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We Influenced  the market</a:t>
            </a:r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34377" y="2188548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2B8513DE-8E13-F0DC-1109-99C6D6FD3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5228" y="2508105"/>
            <a:ext cx="4709345" cy="3632493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We will have Trauma Informed Commissioning, and reduce transition points, so that trusted relationships can develop and thrive.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We will design and develop, with young people, a portfolio of homes that say,  “No matter how complex you are, we   want you to do well”.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“We will walk with you”, each young person will have the wrap around support and care they need to navigate their journey.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AA677D-AFD8-121F-CA38-C4A8EA15D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431" y="1541255"/>
            <a:ext cx="5541744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49AE1604-BB93-4F6D-94D6-F2A6021FC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7" name="Group 4106">
            <a:extLst>
              <a:ext uri="{FF2B5EF4-FFF2-40B4-BE49-F238E27FC236}">
                <a16:creationId xmlns:a16="http://schemas.microsoft.com/office/drawing/2014/main" id="{A9270323-9616-4384-857D-E86B78272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8A3838D5-9565-4601-BAC3-D1B5BDB80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9" name="Rectangle 4108">
              <a:extLst>
                <a:ext uri="{FF2B5EF4-FFF2-40B4-BE49-F238E27FC236}">
                  <a16:creationId xmlns:a16="http://schemas.microsoft.com/office/drawing/2014/main" id="{3349A4B8-3246-4579-922E-FE1155C7F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19784-F74B-AC41-877C-1333572F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917" y="847827"/>
            <a:ext cx="4709345" cy="1169585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Trevone House</a:t>
            </a:r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61F7E3BF-9D7A-8E46-B226-F5812D036A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" r="4459" b="2"/>
          <a:stretch/>
        </p:blipFill>
        <p:spPr bwMode="auto">
          <a:xfrm>
            <a:off x="914401" y="847827"/>
            <a:ext cx="4929098" cy="528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3" name="Rectangle 411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34377" y="2188548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2B8513DE-8E13-F0DC-1109-99C6D6FD3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347343"/>
            <a:ext cx="5448300" cy="3793256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A forty bed older people home was transformed into:  </a:t>
            </a: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10 solo flats/studios </a:t>
            </a: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4 two-bed flats  </a:t>
            </a: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2 well-being suites</a:t>
            </a: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1 PACE/ emergency bed </a:t>
            </a:r>
          </a:p>
          <a:p>
            <a:pPr lvl="1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Communal Space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Minimum of 4 staff on duty 24/7 including an RMN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There are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NO 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“sleeping in” staff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CQC registered provision and health qualified staff embedded in the management team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Continued involvement for up to 9yrs (ages 16 to 25yrs) </a:t>
            </a:r>
          </a:p>
        </p:txBody>
      </p:sp>
    </p:spTree>
    <p:extLst>
      <p:ext uri="{BB962C8B-B14F-4D97-AF65-F5344CB8AC3E}">
        <p14:creationId xmlns:p14="http://schemas.microsoft.com/office/powerpoint/2010/main" val="393767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49AE1604-BB93-4F6D-94D6-F2A6021FC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7" name="Group 4106">
            <a:extLst>
              <a:ext uri="{FF2B5EF4-FFF2-40B4-BE49-F238E27FC236}">
                <a16:creationId xmlns:a16="http://schemas.microsoft.com/office/drawing/2014/main" id="{A9270323-9616-4384-857D-E86B78272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8A3838D5-9565-4601-BAC3-D1B5BDB80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9" name="Rectangle 4108">
              <a:extLst>
                <a:ext uri="{FF2B5EF4-FFF2-40B4-BE49-F238E27FC236}">
                  <a16:creationId xmlns:a16="http://schemas.microsoft.com/office/drawing/2014/main" id="{3349A4B8-3246-4579-922E-FE1155C7F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19784-F74B-AC41-877C-1333572F9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917" y="847827"/>
            <a:ext cx="4709345" cy="1169585"/>
          </a:xfrm>
        </p:spPr>
        <p:txBody>
          <a:bodyPr anchor="b"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Outcomes</a:t>
            </a:r>
            <a:r>
              <a:rPr lang="en-US" sz="4000" b="1" dirty="0"/>
              <a:t> </a:t>
            </a:r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34377" y="2188548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2" name="Content Placeholder 4101">
            <a:extLst>
              <a:ext uri="{FF2B5EF4-FFF2-40B4-BE49-F238E27FC236}">
                <a16:creationId xmlns:a16="http://schemas.microsoft.com/office/drawing/2014/main" id="{2B8513DE-8E13-F0DC-1109-99C6D6FD3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7454" y="2215981"/>
            <a:ext cx="4877120" cy="3924618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Reduction of missing episodes and hours resulting in a £250k saving of police time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No Tier 4 re-admissions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Deferred Secure Welfare for 2 young people 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Decimalization of young people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A Stability rate of 90%  - they come, and they stay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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100% GP registration and accessing of additional health services </a:t>
            </a: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64%  in education or training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1FA1D9-C96C-7883-61B4-ACB1BBEA0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20" y="1509754"/>
            <a:ext cx="4877120" cy="34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2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71C960-8562-7044-AE8E-5E579C46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513853"/>
            <a:ext cx="4560584" cy="147039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What Next 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- is the market ready for </a:t>
            </a:r>
            <a:br>
              <a:rPr lang="en-US" sz="4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4000" dirty="0">
                <a:solidFill>
                  <a:schemeClr val="accent1">
                    <a:lumMod val="50000"/>
                  </a:schemeClr>
                </a:solidFill>
              </a:rPr>
              <a:t>Gloucestershire CC? </a:t>
            </a:r>
          </a:p>
        </p:txBody>
      </p:sp>
      <p:grpSp>
        <p:nvGrpSpPr>
          <p:cNvPr id="1038" name="Group 103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91E853-797D-7E47-818B-908E0AD5A787}"/>
              </a:ext>
            </a:extLst>
          </p:cNvPr>
          <p:cNvSpPr txBox="1">
            <a:spLocks/>
          </p:cNvSpPr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solidFill>
                  <a:schemeClr val="accent1">
                    <a:lumMod val="50000"/>
                  </a:schemeClr>
                </a:solidFill>
              </a:rPr>
              <a:t>In the current conditions, it is very unlikely that the market will provide a sufficiency of good quality, local provision, without an active approach; whether by commissioning differently from the independent sector or developing new provision directly or through a new vehicle. </a:t>
            </a:r>
          </a:p>
          <a:p>
            <a:r>
              <a:rPr lang="en-US" sz="1900" dirty="0">
                <a:solidFill>
                  <a:schemeClr val="accent1">
                    <a:lumMod val="50000"/>
                  </a:schemeClr>
                </a:solidFill>
              </a:rPr>
              <a:t>Gloucestershire County Council is  undertaking an ‘options appraisal’,  to set up its own company to deliver its sufficiency  duty.  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F46CBF85-1E10-4D4F-920F-63007DB0B8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" r="1" b="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862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358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Home@theHeart</vt:lpstr>
      <vt:lpstr>Challenge </vt:lpstr>
      <vt:lpstr>We  Listened   We  Changed  the narrative We Influenced  the market</vt:lpstr>
      <vt:lpstr>Trevone House</vt:lpstr>
      <vt:lpstr>Outcomes </vt:lpstr>
      <vt:lpstr>What Next - is the market ready for  Gloucestershire CC?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 You Walk With Me</dc:title>
  <dc:creator>Wendy Williams</dc:creator>
  <cp:lastModifiedBy>C Glynn</cp:lastModifiedBy>
  <cp:revision>3</cp:revision>
  <dcterms:created xsi:type="dcterms:W3CDTF">2022-11-05T21:53:02Z</dcterms:created>
  <dcterms:modified xsi:type="dcterms:W3CDTF">2022-11-07T10:16:31Z</dcterms:modified>
</cp:coreProperties>
</file>