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1" r:id="rId2"/>
  </p:sldMasterIdLst>
  <p:sldIdLst>
    <p:sldId id="295" r:id="rId3"/>
    <p:sldId id="293" r:id="rId4"/>
    <p:sldId id="294" r:id="rId5"/>
    <p:sldId id="292" r:id="rId6"/>
    <p:sldId id="297" r:id="rId7"/>
    <p:sldId id="291" r:id="rId8"/>
    <p:sldId id="289" r:id="rId9"/>
    <p:sldId id="296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4">
          <p15:clr>
            <a:srgbClr val="A4A3A4"/>
          </p15:clr>
        </p15:guide>
        <p15:guide id="2" pos="15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358A"/>
    <a:srgbClr val="8DC63F"/>
    <a:srgbClr val="00A2AC"/>
    <a:srgbClr val="F99D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88DF35A-E542-4132-A9AB-2DE2A87AEFB8}" v="27" dt="2022-11-03T15:03:25.1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5"/>
    <p:restoredTop sz="94688"/>
  </p:normalViewPr>
  <p:slideViewPr>
    <p:cSldViewPr showGuides="1">
      <p:cViewPr varScale="1">
        <p:scale>
          <a:sx n="90" d="100"/>
          <a:sy n="90" d="100"/>
        </p:scale>
        <p:origin x="516" y="96"/>
      </p:cViewPr>
      <p:guideLst>
        <p:guide orient="horz" pos="164"/>
        <p:guide pos="15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microsoft.com/office/2015/10/relationships/revisionInfo" Target="revisionInfo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D95AE9-602E-4D7A-A4C0-FFCE3629AF21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902D5C7E-E5E1-42E2-93F6-8549D5CD9E75}">
      <dgm:prSet phldrT="[Text]"/>
      <dgm:spPr>
        <a:xfrm>
          <a:off x="1212763" y="318828"/>
          <a:ext cx="1613073" cy="1613073"/>
        </a:xfrm>
        <a:prstGeom prst="ellipse">
          <a:avLst/>
        </a:prstGeom>
        <a:solidFill>
          <a:srgbClr val="70AD47">
            <a:lumMod val="5000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GB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Step 1 </a:t>
          </a:r>
        </a:p>
        <a:p>
          <a:pPr>
            <a:buNone/>
          </a:pPr>
          <a:r>
            <a:rPr lang="en-GB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Procure a Childrens Innovation Partnership (CIP)  to co-design, co-invest and co-deliver services</a:t>
          </a:r>
        </a:p>
      </dgm:t>
    </dgm:pt>
    <dgm:pt modelId="{41E49C30-89B6-4D50-B804-A2D1E2C7224B}" type="parTrans" cxnId="{B9225BB0-6645-4F0D-A54B-5DAC0E2F8168}">
      <dgm:prSet/>
      <dgm:spPr/>
      <dgm:t>
        <a:bodyPr/>
        <a:lstStyle/>
        <a:p>
          <a:endParaRPr lang="en-GB"/>
        </a:p>
      </dgm:t>
    </dgm:pt>
    <dgm:pt modelId="{6A87DDB0-DF6F-4F6A-8594-245728290395}" type="sibTrans" cxnId="{B9225BB0-6645-4F0D-A54B-5DAC0E2F8168}">
      <dgm:prSet/>
      <dgm:spPr>
        <a:xfrm rot="3600000">
          <a:off x="2404328" y="1892137"/>
          <a:ext cx="429652" cy="544412"/>
        </a:xfrm>
        <a:prstGeom prst="rightArrow">
          <a:avLst>
            <a:gd name="adj1" fmla="val 60000"/>
            <a:gd name="adj2" fmla="val 50000"/>
          </a:avLst>
        </a:prstGeom>
        <a:solidFill>
          <a:sysClr val="windowText" lastClr="000000"/>
        </a:solidFill>
        <a:ln>
          <a:noFill/>
        </a:ln>
        <a:effectLst/>
      </dgm:spPr>
      <dgm:t>
        <a:bodyPr/>
        <a:lstStyle/>
        <a:p>
          <a:pPr>
            <a:buNone/>
          </a:pPr>
          <a:endParaRPr lang="en-GB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gm:t>
    </dgm:pt>
    <dgm:pt modelId="{4CFB02F1-F757-458A-9538-974969DBA84C}">
      <dgm:prSet phldrT="[Text]"/>
      <dgm:spPr>
        <a:xfrm>
          <a:off x="2424632" y="2417848"/>
          <a:ext cx="1613073" cy="1613073"/>
        </a:xfrm>
        <a:prstGeom prst="ellipse">
          <a:avLst/>
        </a:prstGeom>
        <a:solidFill>
          <a:srgbClr val="70AD47">
            <a:lumMod val="7500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GB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Step 2</a:t>
          </a:r>
        </a:p>
        <a:p>
          <a:pPr>
            <a:buNone/>
          </a:pPr>
          <a:r>
            <a:rPr lang="en-GB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Identify Design Brief opportunities for  CIP Design Teams  to design new service delivery  models</a:t>
          </a:r>
        </a:p>
      </dgm:t>
    </dgm:pt>
    <dgm:pt modelId="{8735509E-E4F2-4B9A-9FAA-1A38FA36ADF4}" type="parTrans" cxnId="{3ED70AC7-AB87-4DD2-AF96-98C977677FDA}">
      <dgm:prSet/>
      <dgm:spPr/>
      <dgm:t>
        <a:bodyPr/>
        <a:lstStyle/>
        <a:p>
          <a:endParaRPr lang="en-GB"/>
        </a:p>
      </dgm:t>
    </dgm:pt>
    <dgm:pt modelId="{38CEC8CE-DE27-4DB2-91F0-70A1F77620E9}" type="sibTrans" cxnId="{3ED70AC7-AB87-4DD2-AF96-98C977677FDA}">
      <dgm:prSet/>
      <dgm:spPr>
        <a:xfrm rot="10800000">
          <a:off x="1816633" y="2952178"/>
          <a:ext cx="429652" cy="544412"/>
        </a:xfrm>
        <a:prstGeom prst="rightArrow">
          <a:avLst>
            <a:gd name="adj1" fmla="val 60000"/>
            <a:gd name="adj2" fmla="val 50000"/>
          </a:avLst>
        </a:prstGeom>
        <a:solidFill>
          <a:sysClr val="windowText" lastClr="000000"/>
        </a:solidFill>
        <a:ln>
          <a:noFill/>
        </a:ln>
        <a:effectLst/>
      </dgm:spPr>
      <dgm:t>
        <a:bodyPr/>
        <a:lstStyle/>
        <a:p>
          <a:pPr>
            <a:buNone/>
          </a:pPr>
          <a:endParaRPr lang="en-GB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gm:t>
    </dgm:pt>
    <dgm:pt modelId="{23DF613A-1862-4238-8968-527D9D7CCB6F}">
      <dgm:prSet phldrT="[Text]"/>
      <dgm:spPr>
        <a:xfrm>
          <a:off x="893" y="2417848"/>
          <a:ext cx="1613073" cy="1613073"/>
        </a:xfrm>
        <a:prstGeom prst="ellipse">
          <a:avLst/>
        </a:prstGeo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GB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Step 3</a:t>
          </a:r>
        </a:p>
        <a:p>
          <a:pPr>
            <a:buNone/>
          </a:pPr>
          <a:r>
            <a:rPr lang="en-GB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Develop a relational </a:t>
          </a:r>
          <a:r>
            <a:rPr lang="en-GB" dirty="0" err="1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commissioing</a:t>
          </a:r>
          <a:r>
            <a:rPr lang="en-GB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 model in collaboration with providers</a:t>
          </a:r>
        </a:p>
      </dgm:t>
    </dgm:pt>
    <dgm:pt modelId="{DD895B9D-CA6A-445B-9403-11512E803F7E}" type="parTrans" cxnId="{3614E56A-2B1F-4C59-BD77-F0028A3CB4B6}">
      <dgm:prSet/>
      <dgm:spPr/>
      <dgm:t>
        <a:bodyPr/>
        <a:lstStyle/>
        <a:p>
          <a:endParaRPr lang="en-GB"/>
        </a:p>
      </dgm:t>
    </dgm:pt>
    <dgm:pt modelId="{FD2868C8-B9EA-42BF-8587-9510B9572833}" type="sibTrans" cxnId="{3614E56A-2B1F-4C59-BD77-F0028A3CB4B6}">
      <dgm:prSet/>
      <dgm:spPr>
        <a:xfrm rot="18000000">
          <a:off x="1192458" y="1913199"/>
          <a:ext cx="429652" cy="544412"/>
        </a:xfrm>
        <a:prstGeom prst="rightArrow">
          <a:avLst>
            <a:gd name="adj1" fmla="val 60000"/>
            <a:gd name="adj2" fmla="val 50000"/>
          </a:avLst>
        </a:prstGeom>
        <a:solidFill>
          <a:sysClr val="windowText" lastClr="000000"/>
        </a:solidFill>
        <a:ln>
          <a:noFill/>
        </a:ln>
        <a:effectLst/>
      </dgm:spPr>
      <dgm:t>
        <a:bodyPr/>
        <a:lstStyle/>
        <a:p>
          <a:pPr>
            <a:buNone/>
          </a:pPr>
          <a:endParaRPr lang="en-GB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gm:t>
    </dgm:pt>
    <dgm:pt modelId="{C57E4E17-34AC-4801-89F4-06BF7995A385}" type="pres">
      <dgm:prSet presAssocID="{06D95AE9-602E-4D7A-A4C0-FFCE3629AF21}" presName="cycle" presStyleCnt="0">
        <dgm:presLayoutVars>
          <dgm:dir/>
          <dgm:resizeHandles val="exact"/>
        </dgm:presLayoutVars>
      </dgm:prSet>
      <dgm:spPr/>
    </dgm:pt>
    <dgm:pt modelId="{D5F0976C-961F-44E6-903C-5B3C5FA594CB}" type="pres">
      <dgm:prSet presAssocID="{902D5C7E-E5E1-42E2-93F6-8549D5CD9E75}" presName="node" presStyleLbl="node1" presStyleIdx="0" presStyleCnt="3">
        <dgm:presLayoutVars>
          <dgm:bulletEnabled val="1"/>
        </dgm:presLayoutVars>
      </dgm:prSet>
      <dgm:spPr/>
    </dgm:pt>
    <dgm:pt modelId="{BD00CB5A-63BB-4652-B62E-E2CEB7F6D599}" type="pres">
      <dgm:prSet presAssocID="{6A87DDB0-DF6F-4F6A-8594-245728290395}" presName="sibTrans" presStyleLbl="sibTrans2D1" presStyleIdx="0" presStyleCnt="3"/>
      <dgm:spPr/>
    </dgm:pt>
    <dgm:pt modelId="{DE6855A2-0A8F-4EE5-9700-16A8DB81F57A}" type="pres">
      <dgm:prSet presAssocID="{6A87DDB0-DF6F-4F6A-8594-245728290395}" presName="connectorText" presStyleLbl="sibTrans2D1" presStyleIdx="0" presStyleCnt="3"/>
      <dgm:spPr/>
    </dgm:pt>
    <dgm:pt modelId="{B4BB58B2-7B79-487C-A309-BD291AC38D26}" type="pres">
      <dgm:prSet presAssocID="{4CFB02F1-F757-458A-9538-974969DBA84C}" presName="node" presStyleLbl="node1" presStyleIdx="1" presStyleCnt="3">
        <dgm:presLayoutVars>
          <dgm:bulletEnabled val="1"/>
        </dgm:presLayoutVars>
      </dgm:prSet>
      <dgm:spPr/>
    </dgm:pt>
    <dgm:pt modelId="{0B155EFE-0CBF-4AF3-9494-515F7F6C4C0D}" type="pres">
      <dgm:prSet presAssocID="{38CEC8CE-DE27-4DB2-91F0-70A1F77620E9}" presName="sibTrans" presStyleLbl="sibTrans2D1" presStyleIdx="1" presStyleCnt="3"/>
      <dgm:spPr/>
    </dgm:pt>
    <dgm:pt modelId="{F7698783-30F0-4A49-9983-F94D4A324CC9}" type="pres">
      <dgm:prSet presAssocID="{38CEC8CE-DE27-4DB2-91F0-70A1F77620E9}" presName="connectorText" presStyleLbl="sibTrans2D1" presStyleIdx="1" presStyleCnt="3"/>
      <dgm:spPr/>
    </dgm:pt>
    <dgm:pt modelId="{C6A596D0-DCDF-4E3F-9DB7-5E064D18B402}" type="pres">
      <dgm:prSet presAssocID="{23DF613A-1862-4238-8968-527D9D7CCB6F}" presName="node" presStyleLbl="node1" presStyleIdx="2" presStyleCnt="3">
        <dgm:presLayoutVars>
          <dgm:bulletEnabled val="1"/>
        </dgm:presLayoutVars>
      </dgm:prSet>
      <dgm:spPr/>
    </dgm:pt>
    <dgm:pt modelId="{E5D2A7E2-EB4D-495A-AFF2-A468F09E05CE}" type="pres">
      <dgm:prSet presAssocID="{FD2868C8-B9EA-42BF-8587-9510B9572833}" presName="sibTrans" presStyleLbl="sibTrans2D1" presStyleIdx="2" presStyleCnt="3"/>
      <dgm:spPr/>
    </dgm:pt>
    <dgm:pt modelId="{61C68FD0-C41D-4BF4-83E9-242529385946}" type="pres">
      <dgm:prSet presAssocID="{FD2868C8-B9EA-42BF-8587-9510B9572833}" presName="connectorText" presStyleLbl="sibTrans2D1" presStyleIdx="2" presStyleCnt="3"/>
      <dgm:spPr/>
    </dgm:pt>
  </dgm:ptLst>
  <dgm:cxnLst>
    <dgm:cxn modelId="{D8257A0D-30D4-4F99-938C-733E964BBFC3}" type="presOf" srcId="{FD2868C8-B9EA-42BF-8587-9510B9572833}" destId="{E5D2A7E2-EB4D-495A-AFF2-A468F09E05CE}" srcOrd="0" destOrd="0" presId="urn:microsoft.com/office/officeart/2005/8/layout/cycle2"/>
    <dgm:cxn modelId="{4816BC60-9EC0-4D45-9C7B-43E64497E430}" type="presOf" srcId="{4CFB02F1-F757-458A-9538-974969DBA84C}" destId="{B4BB58B2-7B79-487C-A309-BD291AC38D26}" srcOrd="0" destOrd="0" presId="urn:microsoft.com/office/officeart/2005/8/layout/cycle2"/>
    <dgm:cxn modelId="{14B74B62-E2A0-474D-87F2-7B4FA033AADF}" type="presOf" srcId="{902D5C7E-E5E1-42E2-93F6-8549D5CD9E75}" destId="{D5F0976C-961F-44E6-903C-5B3C5FA594CB}" srcOrd="0" destOrd="0" presId="urn:microsoft.com/office/officeart/2005/8/layout/cycle2"/>
    <dgm:cxn modelId="{3614E56A-2B1F-4C59-BD77-F0028A3CB4B6}" srcId="{06D95AE9-602E-4D7A-A4C0-FFCE3629AF21}" destId="{23DF613A-1862-4238-8968-527D9D7CCB6F}" srcOrd="2" destOrd="0" parTransId="{DD895B9D-CA6A-445B-9403-11512E803F7E}" sibTransId="{FD2868C8-B9EA-42BF-8587-9510B9572833}"/>
    <dgm:cxn modelId="{EE8D9E6B-2188-4493-9AD2-C59300286166}" type="presOf" srcId="{FD2868C8-B9EA-42BF-8587-9510B9572833}" destId="{61C68FD0-C41D-4BF4-83E9-242529385946}" srcOrd="1" destOrd="0" presId="urn:microsoft.com/office/officeart/2005/8/layout/cycle2"/>
    <dgm:cxn modelId="{84526C7B-9650-4ACF-B306-3BCBD6134083}" type="presOf" srcId="{38CEC8CE-DE27-4DB2-91F0-70A1F77620E9}" destId="{0B155EFE-0CBF-4AF3-9494-515F7F6C4C0D}" srcOrd="0" destOrd="0" presId="urn:microsoft.com/office/officeart/2005/8/layout/cycle2"/>
    <dgm:cxn modelId="{02CEF18C-466C-4A66-9884-43F706730002}" type="presOf" srcId="{38CEC8CE-DE27-4DB2-91F0-70A1F77620E9}" destId="{F7698783-30F0-4A49-9983-F94D4A324CC9}" srcOrd="1" destOrd="0" presId="urn:microsoft.com/office/officeart/2005/8/layout/cycle2"/>
    <dgm:cxn modelId="{BAA7C3A4-0876-4E59-A487-2E2D00FAF55B}" type="presOf" srcId="{23DF613A-1862-4238-8968-527D9D7CCB6F}" destId="{C6A596D0-DCDF-4E3F-9DB7-5E064D18B402}" srcOrd="0" destOrd="0" presId="urn:microsoft.com/office/officeart/2005/8/layout/cycle2"/>
    <dgm:cxn modelId="{B9225BB0-6645-4F0D-A54B-5DAC0E2F8168}" srcId="{06D95AE9-602E-4D7A-A4C0-FFCE3629AF21}" destId="{902D5C7E-E5E1-42E2-93F6-8549D5CD9E75}" srcOrd="0" destOrd="0" parTransId="{41E49C30-89B6-4D50-B804-A2D1E2C7224B}" sibTransId="{6A87DDB0-DF6F-4F6A-8594-245728290395}"/>
    <dgm:cxn modelId="{9E9C1CB7-C3F8-4CD3-93BF-09C96B4B838B}" type="presOf" srcId="{6A87DDB0-DF6F-4F6A-8594-245728290395}" destId="{BD00CB5A-63BB-4652-B62E-E2CEB7F6D599}" srcOrd="0" destOrd="0" presId="urn:microsoft.com/office/officeart/2005/8/layout/cycle2"/>
    <dgm:cxn modelId="{C8C309B9-A236-4AF1-A106-4435AC8C4E9B}" type="presOf" srcId="{06D95AE9-602E-4D7A-A4C0-FFCE3629AF21}" destId="{C57E4E17-34AC-4801-89F4-06BF7995A385}" srcOrd="0" destOrd="0" presId="urn:microsoft.com/office/officeart/2005/8/layout/cycle2"/>
    <dgm:cxn modelId="{3ED70AC7-AB87-4DD2-AF96-98C977677FDA}" srcId="{06D95AE9-602E-4D7A-A4C0-FFCE3629AF21}" destId="{4CFB02F1-F757-458A-9538-974969DBA84C}" srcOrd="1" destOrd="0" parTransId="{8735509E-E4F2-4B9A-9FAA-1A38FA36ADF4}" sibTransId="{38CEC8CE-DE27-4DB2-91F0-70A1F77620E9}"/>
    <dgm:cxn modelId="{77E5D9FA-E749-4A79-B9B9-05BA3ED38C7E}" type="presOf" srcId="{6A87DDB0-DF6F-4F6A-8594-245728290395}" destId="{DE6855A2-0A8F-4EE5-9700-16A8DB81F57A}" srcOrd="1" destOrd="0" presId="urn:microsoft.com/office/officeart/2005/8/layout/cycle2"/>
    <dgm:cxn modelId="{203F7649-581A-4FD8-8291-34435DFCD4F1}" type="presParOf" srcId="{C57E4E17-34AC-4801-89F4-06BF7995A385}" destId="{D5F0976C-961F-44E6-903C-5B3C5FA594CB}" srcOrd="0" destOrd="0" presId="urn:microsoft.com/office/officeart/2005/8/layout/cycle2"/>
    <dgm:cxn modelId="{C1CA8C76-AEB8-458F-A25A-CDCC4F44CBD0}" type="presParOf" srcId="{C57E4E17-34AC-4801-89F4-06BF7995A385}" destId="{BD00CB5A-63BB-4652-B62E-E2CEB7F6D599}" srcOrd="1" destOrd="0" presId="urn:microsoft.com/office/officeart/2005/8/layout/cycle2"/>
    <dgm:cxn modelId="{DD78C2CC-4154-40A5-9FA7-B0626FDF8856}" type="presParOf" srcId="{BD00CB5A-63BB-4652-B62E-E2CEB7F6D599}" destId="{DE6855A2-0A8F-4EE5-9700-16A8DB81F57A}" srcOrd="0" destOrd="0" presId="urn:microsoft.com/office/officeart/2005/8/layout/cycle2"/>
    <dgm:cxn modelId="{361F7FB4-E865-454F-9BE6-EF9FA2D8FE48}" type="presParOf" srcId="{C57E4E17-34AC-4801-89F4-06BF7995A385}" destId="{B4BB58B2-7B79-487C-A309-BD291AC38D26}" srcOrd="2" destOrd="0" presId="urn:microsoft.com/office/officeart/2005/8/layout/cycle2"/>
    <dgm:cxn modelId="{59130327-EED0-4381-8288-91BA3508F1C1}" type="presParOf" srcId="{C57E4E17-34AC-4801-89F4-06BF7995A385}" destId="{0B155EFE-0CBF-4AF3-9494-515F7F6C4C0D}" srcOrd="3" destOrd="0" presId="urn:microsoft.com/office/officeart/2005/8/layout/cycle2"/>
    <dgm:cxn modelId="{68DAC631-AD2C-468C-980C-FF7CA4F2DE9B}" type="presParOf" srcId="{0B155EFE-0CBF-4AF3-9494-515F7F6C4C0D}" destId="{F7698783-30F0-4A49-9983-F94D4A324CC9}" srcOrd="0" destOrd="0" presId="urn:microsoft.com/office/officeart/2005/8/layout/cycle2"/>
    <dgm:cxn modelId="{17766A82-7B08-4909-BD19-20E3D90D56E1}" type="presParOf" srcId="{C57E4E17-34AC-4801-89F4-06BF7995A385}" destId="{C6A596D0-DCDF-4E3F-9DB7-5E064D18B402}" srcOrd="4" destOrd="0" presId="urn:microsoft.com/office/officeart/2005/8/layout/cycle2"/>
    <dgm:cxn modelId="{2865484B-878A-44A1-8A7E-097A6D443EED}" type="presParOf" srcId="{C57E4E17-34AC-4801-89F4-06BF7995A385}" destId="{E5D2A7E2-EB4D-495A-AFF2-A468F09E05CE}" srcOrd="5" destOrd="0" presId="urn:microsoft.com/office/officeart/2005/8/layout/cycle2"/>
    <dgm:cxn modelId="{DF1EF0DD-3599-4FE2-9F36-02474D831229}" type="presParOf" srcId="{E5D2A7E2-EB4D-495A-AFF2-A468F09E05CE}" destId="{61C68FD0-C41D-4BF4-83E9-242529385946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F0976C-961F-44E6-903C-5B3C5FA594CB}">
      <dsp:nvSpPr>
        <dsp:cNvPr id="0" name=""/>
        <dsp:cNvSpPr/>
      </dsp:nvSpPr>
      <dsp:spPr>
        <a:xfrm>
          <a:off x="1515492" y="82934"/>
          <a:ext cx="2015727" cy="2015727"/>
        </a:xfrm>
        <a:prstGeom prst="ellipse">
          <a:avLst/>
        </a:prstGeom>
        <a:solidFill>
          <a:srgbClr val="70AD47">
            <a:lumMod val="5000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Step 1 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Procure a Childrens Innovation Partnership (CIP)  to co-design, co-invest and co-deliver services</a:t>
          </a:r>
        </a:p>
      </dsp:txBody>
      <dsp:txXfrm>
        <a:off x="1810688" y="378130"/>
        <a:ext cx="1425335" cy="1425335"/>
      </dsp:txXfrm>
    </dsp:sp>
    <dsp:sp modelId="{BD00CB5A-63BB-4652-B62E-E2CEB7F6D599}">
      <dsp:nvSpPr>
        <dsp:cNvPr id="0" name=""/>
        <dsp:cNvSpPr/>
      </dsp:nvSpPr>
      <dsp:spPr>
        <a:xfrm rot="3600000">
          <a:off x="3004466" y="2049508"/>
          <a:ext cx="537579" cy="680308"/>
        </a:xfrm>
        <a:prstGeom prst="rightArrow">
          <a:avLst>
            <a:gd name="adj1" fmla="val 60000"/>
            <a:gd name="adj2" fmla="val 50000"/>
          </a:avLst>
        </a:prstGeom>
        <a:solidFill>
          <a:sysClr val="windowText" lastClr="0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00" kern="120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sp:txBody>
      <dsp:txXfrm>
        <a:off x="3044785" y="2115736"/>
        <a:ext cx="376305" cy="408184"/>
      </dsp:txXfrm>
    </dsp:sp>
    <dsp:sp modelId="{B4BB58B2-7B79-487C-A309-BD291AC38D26}">
      <dsp:nvSpPr>
        <dsp:cNvPr id="0" name=""/>
        <dsp:cNvSpPr/>
      </dsp:nvSpPr>
      <dsp:spPr>
        <a:xfrm>
          <a:off x="3030506" y="2707015"/>
          <a:ext cx="2015727" cy="2015727"/>
        </a:xfrm>
        <a:prstGeom prst="ellipse">
          <a:avLst/>
        </a:prstGeom>
        <a:solidFill>
          <a:srgbClr val="70AD47">
            <a:lumMod val="7500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Step 2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Identify Design Brief opportunities for  CIP Design Teams  to design new service delivery  models</a:t>
          </a:r>
        </a:p>
      </dsp:txBody>
      <dsp:txXfrm>
        <a:off x="3325702" y="3002211"/>
        <a:ext cx="1425335" cy="1425335"/>
      </dsp:txXfrm>
    </dsp:sp>
    <dsp:sp modelId="{0B155EFE-0CBF-4AF3-9494-515F7F6C4C0D}">
      <dsp:nvSpPr>
        <dsp:cNvPr id="0" name=""/>
        <dsp:cNvSpPr/>
      </dsp:nvSpPr>
      <dsp:spPr>
        <a:xfrm rot="10800000">
          <a:off x="2269780" y="3374725"/>
          <a:ext cx="537579" cy="680308"/>
        </a:xfrm>
        <a:prstGeom prst="rightArrow">
          <a:avLst>
            <a:gd name="adj1" fmla="val 60000"/>
            <a:gd name="adj2" fmla="val 50000"/>
          </a:avLst>
        </a:prstGeom>
        <a:solidFill>
          <a:sysClr val="windowText" lastClr="0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00" kern="120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sp:txBody>
      <dsp:txXfrm rot="10800000">
        <a:off x="2431054" y="3510787"/>
        <a:ext cx="376305" cy="408184"/>
      </dsp:txXfrm>
    </dsp:sp>
    <dsp:sp modelId="{C6A596D0-DCDF-4E3F-9DB7-5E064D18B402}">
      <dsp:nvSpPr>
        <dsp:cNvPr id="0" name=""/>
        <dsp:cNvSpPr/>
      </dsp:nvSpPr>
      <dsp:spPr>
        <a:xfrm>
          <a:off x="478" y="2707015"/>
          <a:ext cx="2015727" cy="2015727"/>
        </a:xfrm>
        <a:prstGeom prst="ellipse">
          <a:avLst/>
        </a:prstGeom>
        <a:solidFill>
          <a:srgbClr val="70AD47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Step 3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Develop a relational </a:t>
          </a:r>
          <a:r>
            <a:rPr lang="en-GB" sz="1300" kern="1200" dirty="0" err="1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commissioing</a:t>
          </a:r>
          <a:r>
            <a:rPr lang="en-GB" sz="1300" kern="1200" dirty="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 model in collaboration with providers</a:t>
          </a:r>
        </a:p>
      </dsp:txBody>
      <dsp:txXfrm>
        <a:off x="295674" y="3002211"/>
        <a:ext cx="1425335" cy="1425335"/>
      </dsp:txXfrm>
    </dsp:sp>
    <dsp:sp modelId="{E5D2A7E2-EB4D-495A-AFF2-A468F09E05CE}">
      <dsp:nvSpPr>
        <dsp:cNvPr id="0" name=""/>
        <dsp:cNvSpPr/>
      </dsp:nvSpPr>
      <dsp:spPr>
        <a:xfrm rot="18000000">
          <a:off x="1489452" y="2075860"/>
          <a:ext cx="537579" cy="680308"/>
        </a:xfrm>
        <a:prstGeom prst="rightArrow">
          <a:avLst>
            <a:gd name="adj1" fmla="val 60000"/>
            <a:gd name="adj2" fmla="val 50000"/>
          </a:avLst>
        </a:prstGeom>
        <a:solidFill>
          <a:sysClr val="windowText" lastClr="0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00" kern="120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sp:txBody>
      <dsp:txXfrm>
        <a:off x="1529771" y="2281756"/>
        <a:ext cx="376305" cy="4081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aseline="0">
                <a:solidFill>
                  <a:srgbClr val="8DC63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22947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635080" cy="1143000"/>
          </a:xfrm>
        </p:spPr>
        <p:txBody>
          <a:bodyPr/>
          <a:lstStyle>
            <a:lvl1pPr>
              <a:defRPr>
                <a:solidFill>
                  <a:srgbClr val="8DC63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3490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3490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7465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8DC63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Rectangle 2"/>
          <p:cNvSpPr/>
          <p:nvPr userDrawn="1"/>
        </p:nvSpPr>
        <p:spPr>
          <a:xfrm>
            <a:off x="179512" y="5949280"/>
            <a:ext cx="2448272" cy="908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12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79512" y="5949280"/>
            <a:ext cx="2448272" cy="908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99D27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38643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179512" y="5949280"/>
            <a:ext cx="2448272" cy="908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A2AC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6707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177408" y="735285"/>
            <a:ext cx="3355032" cy="1143000"/>
          </a:xfrm>
        </p:spPr>
        <p:txBody>
          <a:bodyPr>
            <a:normAutofit/>
          </a:bodyPr>
          <a:lstStyle>
            <a:lvl1pPr>
              <a:defRPr sz="1600">
                <a:solidFill>
                  <a:srgbClr val="8DC63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5177408" y="2060848"/>
            <a:ext cx="3427040" cy="3240360"/>
          </a:xfrm>
        </p:spPr>
        <p:txBody>
          <a:bodyPr>
            <a:no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6A98BDD-5F91-734A-B4B5-8F55262307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80" r="22444"/>
          <a:stretch/>
        </p:blipFill>
        <p:spPr>
          <a:xfrm>
            <a:off x="323528" y="260648"/>
            <a:ext cx="4440708" cy="6347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270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79512" y="5949280"/>
            <a:ext cx="2448272" cy="908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95536" y="735285"/>
            <a:ext cx="3355032" cy="1143000"/>
          </a:xfrm>
        </p:spPr>
        <p:txBody>
          <a:bodyPr>
            <a:normAutofit/>
          </a:bodyPr>
          <a:lstStyle>
            <a:lvl1pPr>
              <a:defRPr sz="1600">
                <a:solidFill>
                  <a:srgbClr val="8DC63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395536" y="2060848"/>
            <a:ext cx="3427040" cy="3240360"/>
          </a:xfrm>
        </p:spPr>
        <p:txBody>
          <a:bodyPr>
            <a:no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8" name="Picture 3" descr="C:\Users\jonny.ray\Desktop\Jonny\Logos\Barnardos_Logo.jpeg.jpg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87824" y="6033174"/>
            <a:ext cx="1080120" cy="560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189BDFD-0E65-AB4C-9DAA-472D49512D3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45" t="14589" r="45319" b="4851"/>
          <a:stretch/>
        </p:blipFill>
        <p:spPr>
          <a:xfrm>
            <a:off x="4598069" y="260648"/>
            <a:ext cx="4295105" cy="6362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695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177408" y="735285"/>
            <a:ext cx="3355032" cy="1143000"/>
          </a:xfrm>
        </p:spPr>
        <p:txBody>
          <a:bodyPr>
            <a:normAutofit/>
          </a:bodyPr>
          <a:lstStyle>
            <a:lvl1pPr>
              <a:defRPr sz="1600">
                <a:solidFill>
                  <a:srgbClr val="8DC63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5177408" y="2060848"/>
            <a:ext cx="3427040" cy="3240360"/>
          </a:xfrm>
        </p:spPr>
        <p:txBody>
          <a:bodyPr>
            <a:no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18E2F2-7548-A846-8633-093CB339062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34" r="31120"/>
          <a:stretch/>
        </p:blipFill>
        <p:spPr>
          <a:xfrm>
            <a:off x="252413" y="260648"/>
            <a:ext cx="4526064" cy="6329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422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95536" y="735285"/>
            <a:ext cx="3355032" cy="1143000"/>
          </a:xfrm>
        </p:spPr>
        <p:txBody>
          <a:bodyPr>
            <a:normAutofit/>
          </a:bodyPr>
          <a:lstStyle>
            <a:lvl1pPr>
              <a:defRPr sz="1600">
                <a:solidFill>
                  <a:srgbClr val="F99D27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395536" y="2060848"/>
            <a:ext cx="3427040" cy="3240360"/>
          </a:xfrm>
        </p:spPr>
        <p:txBody>
          <a:bodyPr>
            <a:no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7" name="Picture 3" descr="C:\Users\jonny.ray\Desktop\Jonny\Logos\Barnardos_Logo.jpeg.jpg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87824" y="6033174"/>
            <a:ext cx="1080120" cy="560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 userDrawn="1"/>
        </p:nvSpPr>
        <p:spPr>
          <a:xfrm>
            <a:off x="179512" y="5949280"/>
            <a:ext cx="2448272" cy="908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DC4D41-15ED-CB47-9BEC-8C866BF9E5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29" t="4019" r="30129" b="8563"/>
          <a:stretch/>
        </p:blipFill>
        <p:spPr>
          <a:xfrm>
            <a:off x="4571999" y="260648"/>
            <a:ext cx="4321175" cy="6341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49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177408" y="735285"/>
            <a:ext cx="3355032" cy="1143000"/>
          </a:xfrm>
        </p:spPr>
        <p:txBody>
          <a:bodyPr>
            <a:normAutofit/>
          </a:bodyPr>
          <a:lstStyle>
            <a:lvl1pPr>
              <a:defRPr sz="1600">
                <a:solidFill>
                  <a:srgbClr val="8DC63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5177408" y="2060848"/>
            <a:ext cx="3427040" cy="3240360"/>
          </a:xfrm>
        </p:spPr>
        <p:txBody>
          <a:bodyPr>
            <a:no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70993BD-FEDD-A847-84A1-F6B6F7D10DA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18" r="24376"/>
          <a:stretch/>
        </p:blipFill>
        <p:spPr>
          <a:xfrm>
            <a:off x="252411" y="260648"/>
            <a:ext cx="4319587" cy="634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88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79512" y="5949280"/>
            <a:ext cx="2448272" cy="908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95536" y="735285"/>
            <a:ext cx="3355032" cy="1143000"/>
          </a:xfrm>
        </p:spPr>
        <p:txBody>
          <a:bodyPr>
            <a:normAutofit/>
          </a:bodyPr>
          <a:lstStyle>
            <a:lvl1pPr>
              <a:defRPr sz="1600">
                <a:solidFill>
                  <a:srgbClr val="00A2AC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395536" y="2060848"/>
            <a:ext cx="3427040" cy="3240360"/>
          </a:xfrm>
        </p:spPr>
        <p:txBody>
          <a:bodyPr>
            <a:no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8" name="Picture 3" descr="C:\Users\jonny.ray\Desktop\Jonny\Logos\Barnardos_Logo.jpeg.jpg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87824" y="6033174"/>
            <a:ext cx="1080120" cy="560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269AF18-3994-8B4F-BD8A-C8CA68E9A2A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70" t="3649" r="6470" b="7590"/>
          <a:stretch/>
        </p:blipFill>
        <p:spPr>
          <a:xfrm>
            <a:off x="4572000" y="260648"/>
            <a:ext cx="4321175" cy="633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4463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177408" y="735285"/>
            <a:ext cx="3355032" cy="1143000"/>
          </a:xfrm>
        </p:spPr>
        <p:txBody>
          <a:bodyPr>
            <a:normAutofit/>
          </a:bodyPr>
          <a:lstStyle>
            <a:lvl1pPr>
              <a:defRPr sz="1600">
                <a:solidFill>
                  <a:srgbClr val="00A2AC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5177408" y="2060848"/>
            <a:ext cx="3427040" cy="3240360"/>
          </a:xfrm>
        </p:spPr>
        <p:txBody>
          <a:bodyPr>
            <a:no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9B3298F-832E-E143-9453-CD37BE4225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41" t="13928" r="11041" b="9653"/>
          <a:stretch/>
        </p:blipFill>
        <p:spPr>
          <a:xfrm>
            <a:off x="252413" y="260648"/>
            <a:ext cx="4319587" cy="6350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8506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95536" y="735285"/>
            <a:ext cx="3355032" cy="1143000"/>
          </a:xfrm>
        </p:spPr>
        <p:txBody>
          <a:bodyPr>
            <a:normAutofit/>
          </a:bodyPr>
          <a:lstStyle>
            <a:lvl1pPr>
              <a:defRPr sz="1600">
                <a:solidFill>
                  <a:srgbClr val="F99D27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395536" y="2060848"/>
            <a:ext cx="3427040" cy="3240360"/>
          </a:xfrm>
        </p:spPr>
        <p:txBody>
          <a:bodyPr>
            <a:no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6" name="Picture 3" descr="C:\Users\jonny.ray\Desktop\Jonny\Logos\Barnardos_Logo.jpeg.jpg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87824" y="6033174"/>
            <a:ext cx="1080120" cy="560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 userDrawn="1"/>
        </p:nvSpPr>
        <p:spPr>
          <a:xfrm>
            <a:off x="179512" y="5949280"/>
            <a:ext cx="2448272" cy="908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DBFC67-39B3-6648-B04F-98BBAD714B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33" t="21481" r="10451" b="-196"/>
          <a:stretch/>
        </p:blipFill>
        <p:spPr>
          <a:xfrm>
            <a:off x="4544268" y="260648"/>
            <a:ext cx="4348908" cy="6372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4127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177408" y="735285"/>
            <a:ext cx="3355032" cy="1143000"/>
          </a:xfrm>
        </p:spPr>
        <p:txBody>
          <a:bodyPr>
            <a:normAutofit/>
          </a:bodyPr>
          <a:lstStyle>
            <a:lvl1pPr>
              <a:defRPr sz="1600">
                <a:solidFill>
                  <a:srgbClr val="8DC63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5177408" y="2060848"/>
            <a:ext cx="3427040" cy="3240360"/>
          </a:xfrm>
        </p:spPr>
        <p:txBody>
          <a:bodyPr>
            <a:no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866382-ECE9-2A4C-9994-F61A917743B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14" t="21950" r="6546" b="760"/>
          <a:stretch/>
        </p:blipFill>
        <p:spPr>
          <a:xfrm>
            <a:off x="253425" y="260648"/>
            <a:ext cx="4318573" cy="6337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3875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04" t="1002" r="29997" b="959"/>
          <a:stretch/>
        </p:blipFill>
        <p:spPr bwMode="auto">
          <a:xfrm flipH="1">
            <a:off x="4571305" y="260351"/>
            <a:ext cx="4321175" cy="6346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 userDrawn="1"/>
        </p:nvSpPr>
        <p:spPr>
          <a:xfrm>
            <a:off x="179512" y="5949280"/>
            <a:ext cx="2448272" cy="908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95536" y="735285"/>
            <a:ext cx="3355032" cy="1143000"/>
          </a:xfrm>
        </p:spPr>
        <p:txBody>
          <a:bodyPr>
            <a:normAutofit/>
          </a:bodyPr>
          <a:lstStyle>
            <a:lvl1pPr>
              <a:defRPr sz="1600">
                <a:solidFill>
                  <a:srgbClr val="8DC63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395536" y="2060848"/>
            <a:ext cx="3427040" cy="3240360"/>
          </a:xfrm>
        </p:spPr>
        <p:txBody>
          <a:bodyPr>
            <a:no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8" name="Picture 3" descr="C:\Users\jonny.ray\Desktop\Jonny\Logos\Barnardos_Logo.jpeg.jpg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87824" y="6033174"/>
            <a:ext cx="1080120" cy="560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48900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55" t="7969" r="31170" b="641"/>
          <a:stretch/>
        </p:blipFill>
        <p:spPr bwMode="auto">
          <a:xfrm>
            <a:off x="252413" y="260351"/>
            <a:ext cx="4345535" cy="6346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177408" y="735285"/>
            <a:ext cx="3355032" cy="1143000"/>
          </a:xfrm>
        </p:spPr>
        <p:txBody>
          <a:bodyPr>
            <a:normAutofit/>
          </a:bodyPr>
          <a:lstStyle>
            <a:lvl1pPr>
              <a:defRPr sz="1600">
                <a:solidFill>
                  <a:srgbClr val="8DC63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5177408" y="2060848"/>
            <a:ext cx="3427040" cy="3240360"/>
          </a:xfrm>
        </p:spPr>
        <p:txBody>
          <a:bodyPr>
            <a:no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36540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71" t="1419" r="28845" b="413"/>
          <a:stretch/>
        </p:blipFill>
        <p:spPr bwMode="auto">
          <a:xfrm>
            <a:off x="4571305" y="260350"/>
            <a:ext cx="4321175" cy="6337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 userDrawn="1"/>
        </p:nvSpPr>
        <p:spPr>
          <a:xfrm>
            <a:off x="179512" y="5949280"/>
            <a:ext cx="2448272" cy="908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95536" y="735285"/>
            <a:ext cx="3355032" cy="1143000"/>
          </a:xfrm>
        </p:spPr>
        <p:txBody>
          <a:bodyPr>
            <a:normAutofit/>
          </a:bodyPr>
          <a:lstStyle>
            <a:lvl1pPr>
              <a:defRPr sz="1600">
                <a:solidFill>
                  <a:srgbClr val="8DC63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395536" y="2060848"/>
            <a:ext cx="3427040" cy="3240360"/>
          </a:xfrm>
        </p:spPr>
        <p:txBody>
          <a:bodyPr>
            <a:no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8" name="Picture 3" descr="C:\Users\jonny.ray\Desktop\Jonny\Logos\Barnardos_Logo.jpeg.jpg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87824" y="6033174"/>
            <a:ext cx="1080120" cy="560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18073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68" t="396" r="28676" b="1111"/>
          <a:stretch/>
        </p:blipFill>
        <p:spPr bwMode="auto">
          <a:xfrm>
            <a:off x="252413" y="260350"/>
            <a:ext cx="4345535" cy="6346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177408" y="735285"/>
            <a:ext cx="3355032" cy="1143000"/>
          </a:xfrm>
        </p:spPr>
        <p:txBody>
          <a:bodyPr>
            <a:normAutofit/>
          </a:bodyPr>
          <a:lstStyle>
            <a:lvl1pPr>
              <a:defRPr sz="1600">
                <a:solidFill>
                  <a:srgbClr val="8DC63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5177408" y="2060848"/>
            <a:ext cx="3427040" cy="3240360"/>
          </a:xfrm>
        </p:spPr>
        <p:txBody>
          <a:bodyPr>
            <a:no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45251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70" t="1712" r="28227" b="683"/>
          <a:stretch/>
        </p:blipFill>
        <p:spPr bwMode="auto">
          <a:xfrm>
            <a:off x="4571305" y="260351"/>
            <a:ext cx="4321175" cy="6346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 userDrawn="1"/>
        </p:nvSpPr>
        <p:spPr>
          <a:xfrm>
            <a:off x="179512" y="5949280"/>
            <a:ext cx="2448272" cy="908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95536" y="735285"/>
            <a:ext cx="3355032" cy="1143000"/>
          </a:xfrm>
        </p:spPr>
        <p:txBody>
          <a:bodyPr>
            <a:normAutofit/>
          </a:bodyPr>
          <a:lstStyle>
            <a:lvl1pPr>
              <a:defRPr sz="1600">
                <a:solidFill>
                  <a:srgbClr val="8DC63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395536" y="2060848"/>
            <a:ext cx="3427040" cy="3240360"/>
          </a:xfrm>
        </p:spPr>
        <p:txBody>
          <a:bodyPr>
            <a:no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8" name="Picture 3" descr="C:\Users\jonny.ray\Desktop\Jonny\Logos\Barnardos_Logo.jpeg.jpg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87824" y="6033174"/>
            <a:ext cx="1080120" cy="560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48900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65" t="1416" r="31414" b="549"/>
          <a:stretch/>
        </p:blipFill>
        <p:spPr bwMode="auto">
          <a:xfrm>
            <a:off x="252413" y="260350"/>
            <a:ext cx="4345535" cy="6337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177408" y="735285"/>
            <a:ext cx="3355032" cy="1143000"/>
          </a:xfrm>
        </p:spPr>
        <p:txBody>
          <a:bodyPr>
            <a:normAutofit/>
          </a:bodyPr>
          <a:lstStyle>
            <a:lvl1pPr>
              <a:defRPr sz="1600">
                <a:solidFill>
                  <a:srgbClr val="8DC63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5177408" y="2060848"/>
            <a:ext cx="3427040" cy="3240360"/>
          </a:xfrm>
        </p:spPr>
        <p:txBody>
          <a:bodyPr>
            <a:no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45251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20" t="110" r="20167" b="723"/>
          <a:stretch/>
        </p:blipFill>
        <p:spPr bwMode="auto">
          <a:xfrm>
            <a:off x="4571305" y="260351"/>
            <a:ext cx="4321175" cy="6346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 userDrawn="1"/>
        </p:nvSpPr>
        <p:spPr>
          <a:xfrm>
            <a:off x="179512" y="5949280"/>
            <a:ext cx="2448272" cy="908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95536" y="735285"/>
            <a:ext cx="3355032" cy="1143000"/>
          </a:xfrm>
        </p:spPr>
        <p:txBody>
          <a:bodyPr>
            <a:normAutofit/>
          </a:bodyPr>
          <a:lstStyle>
            <a:lvl1pPr>
              <a:defRPr sz="1600">
                <a:solidFill>
                  <a:srgbClr val="8DC63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395536" y="2060848"/>
            <a:ext cx="3427040" cy="3240360"/>
          </a:xfrm>
        </p:spPr>
        <p:txBody>
          <a:bodyPr>
            <a:no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8" name="Picture 3" descr="C:\Users\jonny.ray\Desktop\Jonny\Logos\Barnardos_Logo.jpeg.jpg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87824" y="6033174"/>
            <a:ext cx="1080120" cy="560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48900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07" t="319" r="4717" b="1063"/>
          <a:stretch/>
        </p:blipFill>
        <p:spPr bwMode="auto">
          <a:xfrm flipH="1">
            <a:off x="252413" y="260350"/>
            <a:ext cx="4345535" cy="6337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177408" y="735285"/>
            <a:ext cx="3355032" cy="1143000"/>
          </a:xfrm>
        </p:spPr>
        <p:txBody>
          <a:bodyPr>
            <a:normAutofit/>
          </a:bodyPr>
          <a:lstStyle>
            <a:lvl1pPr>
              <a:defRPr sz="1600">
                <a:solidFill>
                  <a:srgbClr val="8DC63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5177408" y="2060848"/>
            <a:ext cx="3427040" cy="3240360"/>
          </a:xfrm>
        </p:spPr>
        <p:txBody>
          <a:bodyPr>
            <a:no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45251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39" t="214" r="27918" b="1026"/>
          <a:stretch/>
        </p:blipFill>
        <p:spPr bwMode="auto">
          <a:xfrm>
            <a:off x="252413" y="260350"/>
            <a:ext cx="4345535" cy="6337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177408" y="735285"/>
            <a:ext cx="3355032" cy="1143000"/>
          </a:xfrm>
        </p:spPr>
        <p:txBody>
          <a:bodyPr>
            <a:normAutofit/>
          </a:bodyPr>
          <a:lstStyle>
            <a:lvl1pPr>
              <a:defRPr sz="1600">
                <a:solidFill>
                  <a:srgbClr val="8DC63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5177408" y="2060848"/>
            <a:ext cx="3427040" cy="3240360"/>
          </a:xfrm>
        </p:spPr>
        <p:txBody>
          <a:bodyPr>
            <a:no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452518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28" t="7316" r="35153" b="772"/>
          <a:stretch/>
        </p:blipFill>
        <p:spPr bwMode="auto">
          <a:xfrm>
            <a:off x="4571305" y="260351"/>
            <a:ext cx="4321175" cy="6346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 userDrawn="1"/>
        </p:nvSpPr>
        <p:spPr>
          <a:xfrm>
            <a:off x="179512" y="5949280"/>
            <a:ext cx="2448272" cy="908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95536" y="735285"/>
            <a:ext cx="3355032" cy="1143000"/>
          </a:xfrm>
        </p:spPr>
        <p:txBody>
          <a:bodyPr>
            <a:normAutofit/>
          </a:bodyPr>
          <a:lstStyle>
            <a:lvl1pPr>
              <a:defRPr sz="1600">
                <a:solidFill>
                  <a:srgbClr val="8DC63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395536" y="2060848"/>
            <a:ext cx="3427040" cy="3240360"/>
          </a:xfrm>
        </p:spPr>
        <p:txBody>
          <a:bodyPr>
            <a:no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8" name="Picture 3" descr="C:\Users\jonny.ray\Desktop\Jonny\Logos\Barnardos_Logo.jpeg.jpg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87824" y="6033174"/>
            <a:ext cx="1080120" cy="560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489007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3770E-B8C0-0243-8F56-87834BEAF43B}" type="datetimeFigureOut">
              <a:rPr lang="en-US" smtClean="0"/>
              <a:t>11/7/2022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48028-563E-D044-AD33-85B0D01390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043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1026" name="Picture 2" descr="C:\Users\jonny.ray\Desktop\Jonny\Logos\Barnardos_Logo.jpeg.jpg"/>
          <p:cNvPicPr>
            <a:picLocks noChangeAspect="1" noChangeArrowheads="1"/>
          </p:cNvPicPr>
          <p:nvPr userDrawn="1"/>
        </p:nvPicPr>
        <p:blipFill>
          <a:blip r:embed="rId2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68344" y="6021288"/>
            <a:ext cx="1077579" cy="558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6345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4" r:id="rId3"/>
    <p:sldLayoutId id="2147483669" r:id="rId4"/>
    <p:sldLayoutId id="2147483670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80" r:id="rId15"/>
    <p:sldLayoutId id="2147483673" r:id="rId16"/>
    <p:sldLayoutId id="2147483674" r:id="rId17"/>
    <p:sldLayoutId id="2147483675" r:id="rId18"/>
    <p:sldLayoutId id="2147483676" r:id="rId19"/>
    <p:sldLayoutId id="2147483677" r:id="rId20"/>
    <p:sldLayoutId id="2147483678" r:id="rId21"/>
    <p:sldLayoutId id="2147483679" r:id="rId22"/>
    <p:sldLayoutId id="2147483681" r:id="rId23"/>
    <p:sldLayoutId id="2147483682" r:id="rId24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rgbClr val="8DC63F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B3770E-B8C0-0243-8F56-87834BEAF43B}" type="datetimeFigureOut">
              <a:rPr lang="en-US" smtClean="0"/>
              <a:t>11/7/2022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548028-563E-D044-AD33-85B0D0139018}" type="slidenum">
              <a:rPr lang="en-US" smtClean="0"/>
              <a:t>‹#›</a:t>
            </a:fld>
            <a:endParaRPr lang="en-US"/>
          </a:p>
        </p:txBody>
      </p:sp>
      <p:pic>
        <p:nvPicPr>
          <p:cNvPr id="2" name="Picture 1" descr="B. UK (RGB)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6147" y="2298702"/>
            <a:ext cx="4118050" cy="193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580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FF9BF-B192-CED2-C3B4-B5ED59629E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3411810"/>
          </a:xfrm>
        </p:spPr>
        <p:txBody>
          <a:bodyPr>
            <a:normAutofit/>
          </a:bodyPr>
          <a:lstStyle/>
          <a:p>
            <a:r>
              <a:rPr lang="en-GB" dirty="0"/>
              <a:t>Strategic Partnership approach to Re-imagining Residential Care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0721FB-BC3A-BC81-D378-857D0203D48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Liz Perfect – Head of Strategic Partnerships</a:t>
            </a:r>
          </a:p>
        </p:txBody>
      </p:sp>
    </p:spTree>
    <p:extLst>
      <p:ext uri="{BB962C8B-B14F-4D97-AF65-F5344CB8AC3E}">
        <p14:creationId xmlns:p14="http://schemas.microsoft.com/office/powerpoint/2010/main" val="23906786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AEDE5-BAE3-68F0-90E5-048347EA7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Problem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77DD5E-D807-5EF1-086B-34AF9C6F3A6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</a:rPr>
              <a:t>Commissioner: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GB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itchFamily="34" charset="0"/>
              <a:ea typeface="Verdana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</a:rPr>
              <a:t>Traditional procurement not providing flexibility for individual need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GB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itchFamily="34" charset="0"/>
              <a:ea typeface="Verdana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</a:rPr>
              <a:t>Local Authority budget pressures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GB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itchFamily="34" charset="0"/>
              <a:ea typeface="Verdana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</a:rPr>
              <a:t>Lack of innovation within the market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GB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itchFamily="34" charset="0"/>
              <a:ea typeface="Verdana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</a:rPr>
              <a:t>Rising number of looked after children being placed in out of authority placements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endParaRPr lang="en-GB" sz="1500" dirty="0">
              <a:solidFill>
                <a:prstClr val="black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</a:rPr>
              <a:t>Neighbouring authorities utilising local beds leading to increased out of authority LAC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GB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itchFamily="34" charset="0"/>
              <a:ea typeface="Verdana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</a:rPr>
              <a:t>Perceived lack of market sufficiency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GB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itchFamily="34" charset="0"/>
              <a:ea typeface="Verdana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</a:rPr>
              <a:t>Lack of responsiveness to crisis interventions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GB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itchFamily="34" charset="0"/>
              <a:ea typeface="Verdana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</a:rPr>
              <a:t>Departmental/Organisational silo working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GB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itchFamily="34" charset="0"/>
              <a:ea typeface="Verdana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</a:rPr>
              <a:t>Lack of whole system thinking and integrated pathways of care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endParaRPr kumimoji="0" lang="en-GB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itchFamily="34" charset="0"/>
              <a:ea typeface="Verdana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</a:rPr>
              <a:t>Capacity and resources to create innovation and system change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D1EC89-3B18-3530-250E-25A1B38A5CC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GB" sz="1200" dirty="0"/>
              <a:t>Provider:</a:t>
            </a:r>
          </a:p>
          <a:p>
            <a:pPr>
              <a:buFont typeface="Wingdings" panose="05000000000000000000" pitchFamily="2" charset="2"/>
              <a:buChar char="ü"/>
            </a:pPr>
            <a:endParaRPr lang="en-GB" sz="1200" dirty="0"/>
          </a:p>
          <a:p>
            <a:pPr>
              <a:buFont typeface="Wingdings" panose="05000000000000000000" pitchFamily="2" charset="2"/>
              <a:buChar char="ü"/>
            </a:pPr>
            <a:r>
              <a:rPr lang="en-GB" sz="1200" dirty="0"/>
              <a:t>Providers not bring engaged in the design of services/commissioning models</a:t>
            </a:r>
          </a:p>
          <a:p>
            <a:pPr>
              <a:buFont typeface="Wingdings" panose="05000000000000000000" pitchFamily="2" charset="2"/>
              <a:buChar char="ü"/>
            </a:pPr>
            <a:endParaRPr lang="en-GB" sz="1200" dirty="0"/>
          </a:p>
          <a:p>
            <a:pPr>
              <a:buFont typeface="Wingdings" panose="05000000000000000000" pitchFamily="2" charset="2"/>
              <a:buChar char="ü"/>
            </a:pPr>
            <a:r>
              <a:rPr lang="en-GB" sz="1200" dirty="0"/>
              <a:t>Lengthy commissioning processes with no guarantee of placements</a:t>
            </a:r>
          </a:p>
          <a:p>
            <a:pPr marL="0" indent="0">
              <a:buNone/>
            </a:pPr>
            <a:endParaRPr lang="en-GB" sz="1200" dirty="0"/>
          </a:p>
          <a:p>
            <a:pPr>
              <a:buFont typeface="Wingdings" panose="05000000000000000000" pitchFamily="2" charset="2"/>
              <a:buChar char="ü"/>
            </a:pPr>
            <a:r>
              <a:rPr lang="en-GB" sz="1200" dirty="0"/>
              <a:t>Relationships not always developed to consider wider systems change</a:t>
            </a:r>
          </a:p>
          <a:p>
            <a:pPr marL="0" indent="0">
              <a:buNone/>
            </a:pPr>
            <a:endParaRPr lang="en-GB" sz="1200" dirty="0"/>
          </a:p>
          <a:p>
            <a:pPr>
              <a:buFont typeface="Wingdings" panose="05000000000000000000" pitchFamily="2" charset="2"/>
              <a:buChar char="ü"/>
            </a:pPr>
            <a:r>
              <a:rPr lang="en-GB" sz="1200" dirty="0"/>
              <a:t>Lack of trust and shared risk </a:t>
            </a:r>
          </a:p>
          <a:p>
            <a:pPr>
              <a:buFont typeface="Wingdings" panose="05000000000000000000" pitchFamily="2" charset="2"/>
              <a:buChar char="ü"/>
            </a:pPr>
            <a:endParaRPr lang="en-GB" sz="1200" dirty="0"/>
          </a:p>
          <a:p>
            <a:pPr>
              <a:buFont typeface="Wingdings" panose="05000000000000000000" pitchFamily="2" charset="2"/>
              <a:buChar char="ü"/>
            </a:pPr>
            <a:r>
              <a:rPr lang="en-GB" sz="1200" dirty="0"/>
              <a:t>Recruitment and retention </a:t>
            </a:r>
          </a:p>
          <a:p>
            <a:pPr>
              <a:buFont typeface="Wingdings" panose="05000000000000000000" pitchFamily="2" charset="2"/>
              <a:buChar char="ü"/>
            </a:pPr>
            <a:endParaRPr lang="en-GB" sz="1200" dirty="0"/>
          </a:p>
          <a:p>
            <a:pPr>
              <a:buFont typeface="Wingdings" panose="05000000000000000000" pitchFamily="2" charset="2"/>
              <a:buChar char="ü"/>
            </a:pPr>
            <a:r>
              <a:rPr lang="en-GB" sz="1200" dirty="0"/>
              <a:t>Escalating costs</a:t>
            </a:r>
          </a:p>
          <a:p>
            <a:pPr marL="0" indent="0">
              <a:buNone/>
            </a:pPr>
            <a:endParaRPr lang="en-GB" sz="1200" dirty="0"/>
          </a:p>
          <a:p>
            <a:pPr>
              <a:buFont typeface="Wingdings" panose="05000000000000000000" pitchFamily="2" charset="2"/>
              <a:buChar char="ü"/>
            </a:pPr>
            <a:r>
              <a:rPr lang="en-GB" sz="1200" dirty="0"/>
              <a:t>Missed opportunities for added value</a:t>
            </a:r>
          </a:p>
          <a:p>
            <a:pPr>
              <a:buFont typeface="Wingdings" panose="05000000000000000000" pitchFamily="2" charset="2"/>
              <a:buChar char="ü"/>
            </a:pPr>
            <a:endParaRPr lang="en-GB" sz="1200" dirty="0"/>
          </a:p>
          <a:p>
            <a:pPr>
              <a:buFont typeface="Wingdings" panose="05000000000000000000" pitchFamily="2" charset="2"/>
              <a:buChar char="ü"/>
            </a:pPr>
            <a:r>
              <a:rPr lang="en-GB" sz="1200" dirty="0"/>
              <a:t>Performance monitoring processes</a:t>
            </a:r>
          </a:p>
          <a:p>
            <a:pPr marL="0" indent="0">
              <a:buNone/>
            </a:pPr>
            <a:endParaRPr lang="en-GB" sz="1200" dirty="0"/>
          </a:p>
          <a:p>
            <a:pPr marL="0" indent="0">
              <a:buNone/>
            </a:pPr>
            <a:endParaRPr lang="en-GB" sz="1200" dirty="0"/>
          </a:p>
          <a:p>
            <a:pPr>
              <a:buFont typeface="Wingdings" panose="05000000000000000000" pitchFamily="2" charset="2"/>
              <a:buChar char="ü"/>
            </a:pP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2136482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6BAA0-9ED6-4498-8659-949C0F378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Strategic Partnership Rationale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615006-623C-9F28-705F-B766CCE2E13F}"/>
              </a:ext>
            </a:extLst>
          </p:cNvPr>
          <p:cNvSpPr txBox="1"/>
          <p:nvPr/>
        </p:nvSpPr>
        <p:spPr>
          <a:xfrm>
            <a:off x="611560" y="1293030"/>
            <a:ext cx="7920880" cy="47890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ＭＳ Ｐゴシック" charset="-128"/>
              </a:rPr>
              <a:t>Ensures collaboration between two or more organisations</a:t>
            </a:r>
          </a:p>
          <a:p>
            <a:pPr marR="0" lvl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ＭＳ Ｐゴシック" charset="-128"/>
            </a:endParaRP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ＭＳ Ｐゴシック" charset="-128"/>
              </a:rPr>
              <a:t>Offers the opportunity for purpose-alignment and ensure purpose-driven delivery, rather than profit-driven delivery.</a:t>
            </a:r>
          </a:p>
          <a:p>
            <a:pPr marR="0" lvl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ＭＳ Ｐゴシック" charset="-128"/>
            </a:endParaRP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ＭＳ Ｐゴシック" charset="-128"/>
              </a:rPr>
              <a:t>Provides efficiencies, attracts additional resources and investment</a:t>
            </a:r>
          </a:p>
          <a:p>
            <a:pPr marR="0" lvl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ＭＳ Ｐゴシック" charset="-128"/>
            </a:endParaRP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ＭＳ Ｐゴシック" charset="-128"/>
              </a:rPr>
              <a:t>Can produce improved outcomes, impact and quality for children and  young people and their families. </a:t>
            </a:r>
          </a:p>
          <a:p>
            <a:pPr marR="0" lvl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ＭＳ Ｐゴシック" charset="-128"/>
            </a:endParaRP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ＭＳ Ｐゴシック" charset="-128"/>
              </a:rPr>
              <a:t>Includes long and complex work to achieve  culture change</a:t>
            </a:r>
          </a:p>
          <a:p>
            <a:pPr marR="0" lvl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ＭＳ Ｐゴシック" charset="-128"/>
            </a:endParaRP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ＭＳ Ｐゴシック" charset="-128"/>
              </a:rPr>
              <a:t>Provides place-based localism and  promotes flexibility being built into working relationships 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ＭＳ Ｐゴシック" charset="-128"/>
            </a:endParaRP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ＭＳ Ｐゴシック" charset="-128"/>
              </a:rPr>
              <a:t>Develops a culture of designing public/social value provision and planning for long-term infrastructure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ＭＳ Ｐゴシック" charset="-128"/>
            </a:endParaRP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ＭＳ Ｐゴシック" charset="-128"/>
              </a:rPr>
              <a:t>Enables the integration of service stakeholders </a:t>
            </a:r>
          </a:p>
        </p:txBody>
      </p:sp>
    </p:spTree>
    <p:extLst>
      <p:ext uri="{BB962C8B-B14F-4D97-AF65-F5344CB8AC3E}">
        <p14:creationId xmlns:p14="http://schemas.microsoft.com/office/powerpoint/2010/main" val="35048805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3F9CF-7737-7FB4-CE43-A22AA28E4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Leicestershire 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5759FA-10B3-568F-B243-E86FB7B281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3556991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</a:rPr>
              <a:t>Develop a Strategic Partnership to: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itchFamily="34" charset="0"/>
              <a:ea typeface="Verdana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</a:rPr>
              <a:t>Co-design, co-develop and co-deliver services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lang="en-GB" sz="1200" dirty="0">
                <a:solidFill>
                  <a:prstClr val="black"/>
                </a:solidFill>
              </a:rPr>
              <a:t>S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</a:rPr>
              <a:t>ystem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</a:rPr>
              <a:t> change to improve outcomes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</a:rPr>
              <a:t>Offer co-investment in service design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</a:rPr>
              <a:t>Share new and emerging best practise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</a:rPr>
              <a:t>Walk alongside Children’s Services on the Journey to Excellence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</a:rPr>
              <a:t>Research local, national and international best practise models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</a:rPr>
              <a:t>Ensure services are designed and delivered to offer best quality and price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</a:rPr>
              <a:t>Develop a culture of transparency, trust, shared values and innovation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lang="en-GB" sz="1200" dirty="0">
                <a:solidFill>
                  <a:prstClr val="black"/>
                </a:solidFill>
              </a:rPr>
              <a:t>W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</a:rPr>
              <a:t>hole system commissioning</a:t>
            </a:r>
          </a:p>
          <a:p>
            <a:endParaRPr lang="en-GB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47B8D76D-E011-7825-3EF1-74A04E1A62E4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14519356"/>
              </p:ext>
            </p:extLst>
          </p:nvPr>
        </p:nvGraphicFramePr>
        <p:xfrm>
          <a:off x="3779912" y="1431634"/>
          <a:ext cx="5046712" cy="48056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310338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616B2-DB5B-6104-00FD-AFBBFC5D3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Essex Solution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D48916-5350-7615-D98F-8CB1ADD1BA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524" y="1340768"/>
            <a:ext cx="8568952" cy="4657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764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8DC6E-93F6-0C38-CBCD-B0D75A155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6635080" cy="634081"/>
          </a:xfrm>
        </p:spPr>
        <p:txBody>
          <a:bodyPr>
            <a:noAutofit/>
          </a:bodyPr>
          <a:lstStyle/>
          <a:p>
            <a:r>
              <a:rPr lang="en-GB" dirty="0"/>
              <a:t>Leicestershire Impact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B69A27-779C-8FBF-5FB5-FBAC89028E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207785"/>
            <a:ext cx="4038600" cy="3733384"/>
          </a:xfrm>
        </p:spPr>
        <p:txBody>
          <a:bodyPr>
            <a:norm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ＭＳ Ｐゴシック" charset="-128"/>
              </a:rPr>
              <a:t>The first design brief signed off and includes an initial £2.5million capital investment 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endParaRPr lang="en-GB" sz="1200" dirty="0">
              <a:solidFill>
                <a:prstClr val="black"/>
              </a:solidFill>
              <a:latin typeface="Verdana"/>
              <a:ea typeface="ＭＳ Ｐゴシック" charset="-128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endParaRPr lang="en-GB" sz="1200" dirty="0">
              <a:solidFill>
                <a:prstClr val="black"/>
              </a:solidFill>
              <a:latin typeface="Verdana"/>
              <a:ea typeface="ＭＳ Ｐゴシック" charset="-128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endParaRPr lang="en-GB" sz="1200" dirty="0">
              <a:solidFill>
                <a:prstClr val="black"/>
              </a:solidFill>
              <a:latin typeface="Verdana"/>
              <a:ea typeface="ＭＳ Ｐゴシック" charset="-128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endParaRPr lang="en-GB" sz="1200" dirty="0">
              <a:solidFill>
                <a:prstClr val="black"/>
              </a:solidFill>
              <a:latin typeface="Verdana"/>
              <a:ea typeface="ＭＳ Ｐゴシック" charset="-128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endParaRPr lang="en-GB" sz="1200" dirty="0">
              <a:solidFill>
                <a:prstClr val="black"/>
              </a:solidFill>
              <a:latin typeface="Verdana"/>
              <a:ea typeface="ＭＳ Ｐゴシック" charset="-128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endParaRPr lang="en-GB" sz="1200" dirty="0">
              <a:solidFill>
                <a:prstClr val="black"/>
              </a:solidFill>
              <a:latin typeface="Verdana"/>
              <a:ea typeface="ＭＳ Ｐゴシック" charset="-128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endParaRPr lang="en-GB" sz="1200" dirty="0">
              <a:solidFill>
                <a:prstClr val="black"/>
              </a:solidFill>
              <a:latin typeface="Verdana"/>
              <a:ea typeface="ＭＳ Ｐゴシック" charset="-128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endParaRPr lang="en-GB" sz="1200" dirty="0">
              <a:solidFill>
                <a:prstClr val="black"/>
              </a:solidFill>
              <a:latin typeface="Verdana"/>
              <a:ea typeface="ＭＳ Ｐゴシック" charset="-128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endParaRPr lang="en-GB" sz="1200" dirty="0">
              <a:solidFill>
                <a:prstClr val="black"/>
              </a:solidFill>
              <a:latin typeface="Verdana"/>
              <a:ea typeface="ＭＳ Ｐゴシック" charset="-128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endParaRPr lang="en-GB" sz="1200" dirty="0">
              <a:solidFill>
                <a:prstClr val="black"/>
              </a:solidFill>
              <a:latin typeface="Verdana"/>
              <a:ea typeface="ＭＳ Ｐゴシック" charset="-128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endParaRPr lang="en-GB" sz="1200" dirty="0">
              <a:solidFill>
                <a:prstClr val="black"/>
              </a:solidFill>
              <a:latin typeface="Verdana"/>
              <a:ea typeface="ＭＳ Ｐゴシック" charset="-128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endParaRPr lang="en-GB" sz="1200" dirty="0">
              <a:solidFill>
                <a:prstClr val="black"/>
              </a:solidFill>
              <a:latin typeface="Verdana"/>
              <a:ea typeface="ＭＳ Ｐゴシック" charset="-128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endParaRPr lang="en-GB" sz="1200" dirty="0">
              <a:solidFill>
                <a:prstClr val="black"/>
              </a:solidFill>
              <a:latin typeface="Verdana"/>
              <a:ea typeface="ＭＳ Ｐゴシック" charset="-128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endParaRPr lang="en-GB" sz="1200" dirty="0">
              <a:solidFill>
                <a:prstClr val="black"/>
              </a:solidFill>
              <a:latin typeface="Verdana"/>
              <a:ea typeface="ＭＳ Ｐゴシック" charset="-128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endParaRPr lang="en-GB" sz="1200" dirty="0">
              <a:solidFill>
                <a:prstClr val="black"/>
              </a:solidFill>
              <a:latin typeface="Verdana"/>
              <a:ea typeface="ＭＳ Ｐゴシック" charset="-128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endParaRPr lang="en-GB" sz="1200" dirty="0">
              <a:solidFill>
                <a:prstClr val="black"/>
              </a:solidFill>
              <a:latin typeface="Verdana"/>
              <a:ea typeface="ＭＳ Ｐゴシック" charset="-128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endParaRPr lang="en-GB" sz="1200" dirty="0">
              <a:solidFill>
                <a:prstClr val="black"/>
              </a:solidFill>
              <a:latin typeface="Verdana"/>
              <a:ea typeface="ＭＳ Ｐゴシック" charset="-128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endParaRPr lang="en-GB" sz="12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259A69-7BEA-C232-4A7B-CCD234117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207785"/>
            <a:ext cx="4038600" cy="3733384"/>
          </a:xfrm>
        </p:spPr>
        <p:txBody>
          <a:bodyPr>
            <a:norm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ＭＳ Ｐゴシック" charset="-128"/>
              </a:rPr>
              <a:t>Relational Commissioning Model adopted for the Looked After Children Placements procurement</a:t>
            </a: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0D2588-D3C0-C335-8903-5753D24D25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516" y="2060847"/>
            <a:ext cx="3894584" cy="3096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96715CC-2CF9-3263-1B02-0B3D05B714AE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4616760" y="2060847"/>
            <a:ext cx="4160702" cy="309634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669E2B0-CE1C-218A-FE9A-F2F816AADC79}"/>
              </a:ext>
            </a:extLst>
          </p:cNvPr>
          <p:cNvSpPr txBox="1"/>
          <p:nvPr/>
        </p:nvSpPr>
        <p:spPr>
          <a:xfrm>
            <a:off x="463083" y="5373216"/>
            <a:ext cx="8153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ＭＳ Ｐゴシック" charset="-128"/>
              </a:rPr>
              <a:t>Successful award of c£1.9 million external funding through joint bids</a:t>
            </a:r>
          </a:p>
        </p:txBody>
      </p:sp>
    </p:spTree>
    <p:extLst>
      <p:ext uri="{BB962C8B-B14F-4D97-AF65-F5344CB8AC3E}">
        <p14:creationId xmlns:p14="http://schemas.microsoft.com/office/powerpoint/2010/main" val="15249153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2BFC2-D4C9-7D90-44D9-A3DA22D56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92D050"/>
                </a:solidFill>
              </a:rPr>
              <a:t>Takeaway Messages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6AA0B-ED3D-932B-605E-D5ED85B1BC39}"/>
              </a:ext>
            </a:extLst>
          </p:cNvPr>
          <p:cNvSpPr txBox="1">
            <a:spLocks/>
          </p:cNvSpPr>
          <p:nvPr/>
        </p:nvSpPr>
        <p:spPr>
          <a:xfrm>
            <a:off x="219066" y="1595227"/>
            <a:ext cx="8229600" cy="453164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4" name="Speech Bubble: Oval 3">
            <a:extLst>
              <a:ext uri="{FF2B5EF4-FFF2-40B4-BE49-F238E27FC236}">
                <a16:creationId xmlns:a16="http://schemas.microsoft.com/office/drawing/2014/main" id="{93BBB1D8-6A8F-730E-C727-5BBBE34FAC85}"/>
              </a:ext>
            </a:extLst>
          </p:cNvPr>
          <p:cNvSpPr/>
          <p:nvPr/>
        </p:nvSpPr>
        <p:spPr>
          <a:xfrm>
            <a:off x="539552" y="4800796"/>
            <a:ext cx="4192641" cy="1580241"/>
          </a:xfrm>
          <a:prstGeom prst="wedgeEllipseCallo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Develop trusted relationships with providers focused on shared values, vision, transparency </a:t>
            </a:r>
          </a:p>
        </p:txBody>
      </p:sp>
      <p:sp>
        <p:nvSpPr>
          <p:cNvPr id="5" name="Speech Bubble: Oval 4">
            <a:extLst>
              <a:ext uri="{FF2B5EF4-FFF2-40B4-BE49-F238E27FC236}">
                <a16:creationId xmlns:a16="http://schemas.microsoft.com/office/drawing/2014/main" id="{1374FCCB-606F-1623-17B8-8D452249454B}"/>
              </a:ext>
            </a:extLst>
          </p:cNvPr>
          <p:cNvSpPr/>
          <p:nvPr/>
        </p:nvSpPr>
        <p:spPr>
          <a:xfrm flipH="1">
            <a:off x="5036502" y="1093118"/>
            <a:ext cx="3888432" cy="1371163"/>
          </a:xfrm>
          <a:prstGeom prst="wedgeEllipseCallou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Collaborate with Partners to co-design, co-produce and co-deliver services</a:t>
            </a:r>
          </a:p>
        </p:txBody>
      </p:sp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F07A1E89-6BC1-2D1D-1846-FF551FE70325}"/>
              </a:ext>
            </a:extLst>
          </p:cNvPr>
          <p:cNvSpPr/>
          <p:nvPr/>
        </p:nvSpPr>
        <p:spPr>
          <a:xfrm>
            <a:off x="187553" y="3175466"/>
            <a:ext cx="4056281" cy="1371163"/>
          </a:xfrm>
          <a:prstGeom prst="wedgeEllipseCallou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Embed a whole system approach to researching &amp; designing an integrated  needs led local service offer</a:t>
            </a:r>
          </a:p>
        </p:txBody>
      </p:sp>
      <p:sp>
        <p:nvSpPr>
          <p:cNvPr id="7" name="Speech Bubble: Oval 6">
            <a:extLst>
              <a:ext uri="{FF2B5EF4-FFF2-40B4-BE49-F238E27FC236}">
                <a16:creationId xmlns:a16="http://schemas.microsoft.com/office/drawing/2014/main" id="{266CACD1-DDE8-FF99-24BD-11BCC1EF6B4D}"/>
              </a:ext>
            </a:extLst>
          </p:cNvPr>
          <p:cNvSpPr/>
          <p:nvPr/>
        </p:nvSpPr>
        <p:spPr>
          <a:xfrm flipH="1">
            <a:off x="240972" y="1417637"/>
            <a:ext cx="4306075" cy="1503661"/>
          </a:xfrm>
          <a:prstGeom prst="wedgeEllipse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Children and Young People voice and lived experience is critical when co-designing new ways of working </a:t>
            </a:r>
          </a:p>
        </p:txBody>
      </p:sp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46C2A65C-F1EE-F444-03F9-8CEBFC98F086}"/>
              </a:ext>
            </a:extLst>
          </p:cNvPr>
          <p:cNvSpPr/>
          <p:nvPr/>
        </p:nvSpPr>
        <p:spPr>
          <a:xfrm>
            <a:off x="4900168" y="4393720"/>
            <a:ext cx="4037951" cy="1692768"/>
          </a:xfrm>
          <a:prstGeom prst="wedgeEllipse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Develop a shared ambition for GM CYP which focuses on transformation,  shared risk and shared resources </a:t>
            </a:r>
          </a:p>
        </p:txBody>
      </p:sp>
      <p:sp>
        <p:nvSpPr>
          <p:cNvPr id="9" name="Speech Bubble: Oval 8">
            <a:extLst>
              <a:ext uri="{FF2B5EF4-FFF2-40B4-BE49-F238E27FC236}">
                <a16:creationId xmlns:a16="http://schemas.microsoft.com/office/drawing/2014/main" id="{894BB5EC-B070-B935-57A7-32408A957B4C}"/>
              </a:ext>
            </a:extLst>
          </p:cNvPr>
          <p:cNvSpPr/>
          <p:nvPr/>
        </p:nvSpPr>
        <p:spPr>
          <a:xfrm>
            <a:off x="4421647" y="2626762"/>
            <a:ext cx="3888431" cy="1465313"/>
          </a:xfrm>
          <a:prstGeom prst="wedgeEllipseCallout">
            <a:avLst/>
          </a:prstGeom>
          <a:solidFill>
            <a:srgbClr val="D735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Professionalise the workforce through the development of a Training Academy</a:t>
            </a:r>
          </a:p>
        </p:txBody>
      </p:sp>
    </p:spTree>
    <p:extLst>
      <p:ext uri="{BB962C8B-B14F-4D97-AF65-F5344CB8AC3E}">
        <p14:creationId xmlns:p14="http://schemas.microsoft.com/office/powerpoint/2010/main" val="1289492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Graphic 1">
            <a:extLst>
              <a:ext uri="{FF2B5EF4-FFF2-40B4-BE49-F238E27FC236}">
                <a16:creationId xmlns:a16="http://schemas.microsoft.com/office/drawing/2014/main" id="{29D38AE0-A291-7832-8499-98E3C9DBE9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517" y="-315416"/>
            <a:ext cx="9167813" cy="3760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Graphic 2">
            <a:extLst>
              <a:ext uri="{FF2B5EF4-FFF2-40B4-BE49-F238E27FC236}">
                <a16:creationId xmlns:a16="http://schemas.microsoft.com/office/drawing/2014/main" id="{348FC11B-689A-24B5-9B25-505DF07FB1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517" y="2924944"/>
            <a:ext cx="9167813" cy="3933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61782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A095396B-5D00-43F8-AFF5-3BB6C32B6217}">
  <we:reference id="wa104038830" version="1.0.0.3" store="en-US" storeType="OMEX"/>
  <we:alternateReferences>
    <we:reference id="WA104038830" version="1.0.0.3" store="WA104038830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617</TotalTime>
  <Words>481</Words>
  <Application>Microsoft Office PowerPoint</Application>
  <PresentationFormat>On-screen Show (4:3)</PresentationFormat>
  <Paragraphs>106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Verdana</vt:lpstr>
      <vt:lpstr>Wingdings</vt:lpstr>
      <vt:lpstr>Office Theme</vt:lpstr>
      <vt:lpstr>Custom Design</vt:lpstr>
      <vt:lpstr>Strategic Partnership approach to Re-imagining Residential Care</vt:lpstr>
      <vt:lpstr>The Problem </vt:lpstr>
      <vt:lpstr>Strategic Partnership Rationale</vt:lpstr>
      <vt:lpstr>Leicestershire Solution</vt:lpstr>
      <vt:lpstr>Essex Solution</vt:lpstr>
      <vt:lpstr>Leicestershire Impact </vt:lpstr>
      <vt:lpstr>Takeaway Messages</vt:lpstr>
      <vt:lpstr>PowerPoint Presentation</vt:lpstr>
    </vt:vector>
  </TitlesOfParts>
  <Company>Interpublic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Ray, Jonny (LDN-FCB)</dc:creator>
  <cp:lastModifiedBy>C Glynn</cp:lastModifiedBy>
  <cp:revision>19</cp:revision>
  <dcterms:created xsi:type="dcterms:W3CDTF">2016-09-05T17:17:19Z</dcterms:created>
  <dcterms:modified xsi:type="dcterms:W3CDTF">2022-11-07T13:27:24Z</dcterms:modified>
</cp:coreProperties>
</file>