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4" r:id="rId4"/>
    <p:sldId id="265" r:id="rId5"/>
    <p:sldId id="266" r:id="rId6"/>
    <p:sldId id="268" r:id="rId7"/>
    <p:sldId id="26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B6F64-FC6C-702F-7064-18E958A442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BA97A1-C3A3-A790-12C2-672A1CA91D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AA2661-10B2-FF0D-B5A7-5626720F3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01FDC-1E0E-41E2-A3E6-A6B28732AB85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AF6FD7-5045-CD69-42DD-ED377B3F1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8ED15F-743B-712D-0D6D-7C5F461F2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6A4AA-8B9E-4857-9134-D2C6E02760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2160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75180-A237-1961-F9D9-44930FF6B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2A825-6CC8-77FE-749E-E51C53D902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6BF7D0-0918-D61C-E8FC-93B79FD2E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01FDC-1E0E-41E2-A3E6-A6B28732AB85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81C8E-1C09-73ED-7A6F-BFD7507E2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774496-7B20-268D-69DC-05BFC298B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6A4AA-8B9E-4857-9134-D2C6E02760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7013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49476-7204-768D-40C1-9DD85426C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A7414C-7432-610E-C2C3-271B83CF9A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B3E386-8AAC-AB8E-73CC-BE843C20F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01FDC-1E0E-41E2-A3E6-A6B28732AB85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825CF3-790E-85E7-0359-8AA3A77EE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D38043-0E53-08E4-B725-7C09458E9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6A4AA-8B9E-4857-9134-D2C6E02760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035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3A91C-6218-B119-D907-83D7B1A26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10921-1FB0-8B3F-A961-FEC42348A6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117E15-19EE-FB54-636E-00BF8ECD02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44415-31D0-8A70-4D50-32F9787A5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01FDC-1E0E-41E2-A3E6-A6B28732AB85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80B8C8-26FD-D455-7B5F-453C2FB73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226379-F309-741F-14DD-2CB9A6702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6A4AA-8B9E-4857-9134-D2C6E02760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824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C432C-6E96-6D3D-F576-A52146323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33E791-65FF-38A8-E272-BD12C7DE33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EE1096-4A86-F40F-C502-774D93BFF5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879D77-F1C0-AE38-DF17-C2676955CF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AAED68-3C47-4A49-531E-B53BF2E41E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765BDF-81D9-F905-D99F-24431B09C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01FDC-1E0E-41E2-A3E6-A6B28732AB85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1BD5C-4946-6FFA-656B-C056C99AE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130903-694B-CEAD-5E34-B93551FAA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6A4AA-8B9E-4857-9134-D2C6E02760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720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B4F8E-6DF9-80B9-775B-3729F5A9D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D04665-AEB6-FFE9-743B-135B7AAE9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01FDC-1E0E-41E2-A3E6-A6B28732AB85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1E8C80-100B-7206-41F6-D73231C06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0CA4EA-0C94-94F8-9119-C76A59DFC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6A4AA-8B9E-4857-9134-D2C6E02760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7982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A9A4D5-22DD-F9FA-FE87-1492FA865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01FDC-1E0E-41E2-A3E6-A6B28732AB85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F773CB-82A8-976C-1E53-21FDF85B5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C4662B-77A2-F70F-071C-965926FA5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6A4AA-8B9E-4857-9134-D2C6E02760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288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9BB6D-567B-2288-4EBB-ED89C2769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F3E09-8D2F-E7D4-5AA8-23B7C3C49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7A3D97-6616-F593-21CF-26C7E6E4D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715337-FC4F-07CA-E496-D40814119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01FDC-1E0E-41E2-A3E6-A6B28732AB85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5ED592-B3F6-70CA-C7C1-4B459FA60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A7E427-11B2-9DC7-B19B-9F99AD6A5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6A4AA-8B9E-4857-9134-D2C6E02760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962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65321-7BD6-0CFC-8973-CA98D6987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7A92F-4C3C-2C82-10E4-B5D93DBDD7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436CC6-23B5-8928-9625-59902016AC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08B978-9636-91AE-6D90-C9E8B32A2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01FDC-1E0E-41E2-A3E6-A6B28732AB85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F21E9C-9537-727F-4B31-97917C080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DD017C-0DFB-6E94-6D84-375AD60A4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6A4AA-8B9E-4857-9134-D2C6E02760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5805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E4419-0F15-AE6B-74F7-28B1C80DC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EDF308-DC23-B8A3-BF15-FF3F3D837E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4EE231-7B44-8EFD-5545-E00267517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01FDC-1E0E-41E2-A3E6-A6B28732AB85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06D605-205A-78EB-8EBF-D616804AB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35B2D9-9A6E-53FD-92F4-026279B2D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6A4AA-8B9E-4857-9134-D2C6E02760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1369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82C8BF-5620-727B-7576-36C907F140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11D107-F6E1-FEEC-B98A-4890B4CDEF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6D2ED-F447-3DB0-35DF-7AA3E3C6C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01FDC-1E0E-41E2-A3E6-A6B28732AB85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7A1531-BD79-D9F3-BFFD-BEE7A6978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0D4FF4-8E47-9A6C-16ED-B5CDF07DA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6A4AA-8B9E-4857-9134-D2C6E02760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7227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564F3E-8AB9-86D1-DCD2-6F29E2BE1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82A57C-9B03-982E-3FE7-0E44F8AD4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A0AC3-8104-B6CE-A939-029C0F64B8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01FDC-1E0E-41E2-A3E6-A6B28732AB85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41160C-6770-6137-E235-8E0E57F84E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D48075-8425-62AB-5A90-AD413439D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6A4AA-8B9E-4857-9134-D2C6E02760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587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818EE-C35A-0039-A21C-12F338D825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39633" y="4518923"/>
            <a:ext cx="3312734" cy="1141851"/>
          </a:xfrm>
          <a:noFill/>
        </p:spPr>
        <p:txBody>
          <a:bodyPr>
            <a:normAutofit fontScale="92500" lnSpcReduction="20000"/>
          </a:bodyPr>
          <a:lstStyle/>
          <a:p>
            <a:endParaRPr lang="en-GB" sz="1100" dirty="0">
              <a:solidFill>
                <a:srgbClr val="080808"/>
              </a:solidFill>
            </a:endParaRPr>
          </a:p>
          <a:p>
            <a:endParaRPr lang="en-GB" sz="1100" dirty="0">
              <a:solidFill>
                <a:srgbClr val="080808"/>
              </a:solidFill>
            </a:endParaRPr>
          </a:p>
          <a:p>
            <a:r>
              <a:rPr lang="en-GB" sz="2000" b="1" dirty="0">
                <a:solidFill>
                  <a:srgbClr val="080808"/>
                </a:solidFill>
              </a:rPr>
              <a:t>Matthew Utley:  </a:t>
            </a:r>
          </a:p>
          <a:p>
            <a:r>
              <a:rPr lang="en-GB" sz="2000" b="1" dirty="0">
                <a:solidFill>
                  <a:srgbClr val="080808"/>
                </a:solidFill>
              </a:rPr>
              <a:t>Interim Commissioner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3F5BFE-5631-6A6C-0090-1E1606C88F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4642" y="2353641"/>
            <a:ext cx="5782716" cy="2150719"/>
          </a:xfrm>
          <a:noFill/>
        </p:spPr>
        <p:txBody>
          <a:bodyPr anchor="ctr">
            <a:normAutofit/>
          </a:bodyPr>
          <a:lstStyle/>
          <a:p>
            <a:r>
              <a:rPr lang="en-GB" sz="3600" b="1" dirty="0">
                <a:solidFill>
                  <a:srgbClr val="080808"/>
                </a:solidFill>
              </a:rPr>
              <a:t>Effective transition into Fostering, for children placed in Residential Care.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62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67E03F-33C2-5051-4FD2-ADF9F696B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1302" y="415601"/>
            <a:ext cx="3962061" cy="742499"/>
          </a:xfrm>
        </p:spPr>
        <p:txBody>
          <a:bodyPr anchor="t">
            <a:normAutofit/>
          </a:bodyPr>
          <a:lstStyle/>
          <a:p>
            <a:r>
              <a:rPr lang="en-GB" sz="3600" b="1" dirty="0"/>
              <a:t>The Problem.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B06C9176-F2FF-588F-1CD1-45638F3C4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756" y="1074733"/>
            <a:ext cx="11203093" cy="5943600"/>
          </a:xfrm>
        </p:spPr>
        <p:txBody>
          <a:bodyPr>
            <a:noAutofit/>
          </a:bodyPr>
          <a:lstStyle/>
          <a:p>
            <a:r>
              <a:rPr lang="en-GB" sz="2200" b="1" dirty="0"/>
              <a:t>Children spending lengthy period of time in Residential care.</a:t>
            </a:r>
          </a:p>
          <a:p>
            <a:pPr lvl="1"/>
            <a:r>
              <a:rPr lang="en-GB" sz="1800" b="1" dirty="0"/>
              <a:t>Outcomes being compromised.</a:t>
            </a:r>
          </a:p>
          <a:p>
            <a:pPr lvl="1"/>
            <a:r>
              <a:rPr lang="en-GB" sz="1800" b="1" dirty="0"/>
              <a:t>Children uninvolved in decisions about their care</a:t>
            </a:r>
          </a:p>
          <a:p>
            <a:r>
              <a:rPr lang="en-GB" sz="2200" b="1" dirty="0">
                <a:solidFill>
                  <a:srgbClr val="FF0000"/>
                </a:solidFill>
              </a:rPr>
              <a:t>Lack of joined up thinking.</a:t>
            </a:r>
          </a:p>
          <a:p>
            <a:pPr lvl="1"/>
            <a:r>
              <a:rPr lang="en-GB" sz="1800" b="1" dirty="0"/>
              <a:t>Poor partnerships </a:t>
            </a:r>
            <a:r>
              <a:rPr lang="en-GB" sz="1800" b="1" i="1" dirty="0"/>
              <a:t>“It is always someone else’s fault”</a:t>
            </a:r>
          </a:p>
          <a:p>
            <a:pPr lvl="1"/>
            <a:r>
              <a:rPr lang="en-GB" sz="1800" b="1" dirty="0"/>
              <a:t>Over reliance on Framework contracts</a:t>
            </a:r>
          </a:p>
          <a:p>
            <a:pPr lvl="1"/>
            <a:r>
              <a:rPr lang="en-GB" sz="1800" b="1" dirty="0"/>
              <a:t>Poor reputation with the IFA market</a:t>
            </a:r>
          </a:p>
          <a:p>
            <a:pPr lvl="1"/>
            <a:r>
              <a:rPr lang="en-GB" sz="1800" b="1" dirty="0"/>
              <a:t>Limited involvement of shared resources</a:t>
            </a:r>
            <a:endParaRPr lang="en-GB" sz="2200" b="1" dirty="0">
              <a:solidFill>
                <a:srgbClr val="FF0000"/>
              </a:solidFill>
            </a:endParaRPr>
          </a:p>
          <a:p>
            <a:r>
              <a:rPr lang="en-GB" sz="2200" b="1" dirty="0"/>
              <a:t>Poor standard of Referral/PRF’s</a:t>
            </a:r>
          </a:p>
          <a:p>
            <a:pPr lvl="1"/>
            <a:r>
              <a:rPr lang="en-GB" sz="1800" b="1" dirty="0"/>
              <a:t>Limited consideration of the psychological impact of unmet needs.</a:t>
            </a:r>
          </a:p>
          <a:p>
            <a:pPr lvl="1"/>
            <a:r>
              <a:rPr lang="en-GB" sz="1800" b="1" dirty="0"/>
              <a:t>Behaviours are a form of communication</a:t>
            </a:r>
          </a:p>
          <a:p>
            <a:r>
              <a:rPr lang="en-GB" sz="2200" b="1" dirty="0"/>
              <a:t>Significant budget over spend.</a:t>
            </a:r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8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6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67E03F-33C2-5051-4FD2-ADF9F696B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2489" y="415601"/>
            <a:ext cx="6378221" cy="742499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GB" sz="3600" b="1" dirty="0"/>
              <a:t>The Rationale to develop this service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B06C9176-F2FF-588F-1CD1-45638F3C4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936978"/>
            <a:ext cx="11203093" cy="5632537"/>
          </a:xfrm>
        </p:spPr>
        <p:txBody>
          <a:bodyPr>
            <a:noAutofit/>
          </a:bodyPr>
          <a:lstStyle/>
          <a:p>
            <a:r>
              <a:rPr lang="en-GB" sz="2200" b="1" dirty="0"/>
              <a:t>Commitment to a Therapeutic Approach</a:t>
            </a:r>
          </a:p>
          <a:p>
            <a:pPr lvl="1"/>
            <a:r>
              <a:rPr lang="en-GB" sz="1800" b="1" dirty="0"/>
              <a:t>IFA’s</a:t>
            </a:r>
          </a:p>
          <a:p>
            <a:pPr lvl="1"/>
            <a:r>
              <a:rPr lang="en-GB" sz="1800" b="1" dirty="0"/>
              <a:t>Internal Support Services</a:t>
            </a:r>
          </a:p>
          <a:p>
            <a:r>
              <a:rPr lang="en-GB" sz="2200" b="1" dirty="0"/>
              <a:t> Invest in relationships</a:t>
            </a:r>
          </a:p>
          <a:p>
            <a:pPr lvl="1"/>
            <a:r>
              <a:rPr lang="en-GB" sz="1800" b="1" dirty="0"/>
              <a:t>From 3 to 30 providers who expressed an interest in delivering this level of service</a:t>
            </a:r>
          </a:p>
          <a:p>
            <a:pPr lvl="1"/>
            <a:r>
              <a:rPr lang="en-GB" sz="1800" b="1" dirty="0"/>
              <a:t>Do you understand the terminology and what is meant by therapeutic child care?</a:t>
            </a:r>
          </a:p>
          <a:p>
            <a:pPr lvl="1"/>
            <a:r>
              <a:rPr lang="en-GB" sz="1800" b="1" dirty="0"/>
              <a:t>Do you/foster carers have any specific training needs to support this service?</a:t>
            </a:r>
          </a:p>
          <a:p>
            <a:pPr lvl="1"/>
            <a:r>
              <a:rPr lang="en-GB" sz="1800" b="1" dirty="0"/>
              <a:t>What can we do as an Authority can we share?</a:t>
            </a:r>
          </a:p>
          <a:p>
            <a:pPr lvl="1"/>
            <a:r>
              <a:rPr lang="en-GB" sz="1800" b="1" dirty="0"/>
              <a:t>How should a strong partnership look for you as a provider?</a:t>
            </a:r>
          </a:p>
          <a:p>
            <a:pPr lvl="1"/>
            <a:endParaRPr lang="en-GB" sz="1800" b="1" dirty="0"/>
          </a:p>
          <a:p>
            <a:pPr marL="457200" lvl="1" indent="0">
              <a:buNone/>
            </a:pPr>
            <a:endParaRPr lang="en-GB" sz="2200" b="1" dirty="0"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61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67E03F-33C2-5051-4FD2-ADF9F696B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1302" y="415601"/>
            <a:ext cx="3962061" cy="742499"/>
          </a:xfrm>
        </p:spPr>
        <p:txBody>
          <a:bodyPr anchor="t">
            <a:normAutofit fontScale="90000"/>
          </a:bodyPr>
          <a:lstStyle/>
          <a:p>
            <a:r>
              <a:rPr lang="en-GB" sz="3600" b="1" dirty="0"/>
              <a:t>Defining the solution</a:t>
            </a:r>
            <a:r>
              <a:rPr lang="en-GB" sz="3600" dirty="0"/>
              <a:t>.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B06C9176-F2FF-588F-1CD1-45638F3C4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756" y="1201175"/>
            <a:ext cx="11203093" cy="5366735"/>
          </a:xfrm>
        </p:spPr>
        <p:txBody>
          <a:bodyPr>
            <a:noAutofit/>
          </a:bodyPr>
          <a:lstStyle/>
          <a:p>
            <a:r>
              <a:rPr lang="en-GB" sz="2200" b="1" dirty="0"/>
              <a:t>Creating a small, specialised team who’s primary focus is Step Down/Transition.</a:t>
            </a:r>
          </a:p>
          <a:p>
            <a:pPr lvl="1"/>
            <a:r>
              <a:rPr lang="en-GB" sz="1800" b="1" dirty="0"/>
              <a:t>Assessing child’s needs and identifying solutions and specific responsibility.</a:t>
            </a:r>
          </a:p>
          <a:p>
            <a:pPr lvl="1"/>
            <a:r>
              <a:rPr lang="en-GB" sz="1800" b="1" dirty="0"/>
              <a:t>Updating the PRF so that is reflects strengths and resilience as opposed to significant deficits.</a:t>
            </a:r>
          </a:p>
          <a:p>
            <a:pPr lvl="1"/>
            <a:r>
              <a:rPr lang="en-GB" sz="1800" b="1" dirty="0"/>
              <a:t>Involving the child in some of the decision making, looking at risk more positively.</a:t>
            </a:r>
          </a:p>
          <a:p>
            <a:r>
              <a:rPr lang="en-GB" sz="2200" b="1" dirty="0"/>
              <a:t>Supporting the foster carers and IFA’s to understand what and why each child may present </a:t>
            </a:r>
          </a:p>
          <a:p>
            <a:pPr lvl="1"/>
            <a:r>
              <a:rPr lang="en-GB" sz="1800" b="1" dirty="0"/>
              <a:t>Ensuring each placement is planned and children, get to know their foster carers before they move.</a:t>
            </a:r>
          </a:p>
          <a:p>
            <a:r>
              <a:rPr lang="en-GB" sz="2200" b="1" dirty="0"/>
              <a:t>Commissioning these services based on Outcomes, as needs are met, the cost reduces.</a:t>
            </a:r>
          </a:p>
          <a:p>
            <a:r>
              <a:rPr lang="en-GB" sz="2200" b="1" dirty="0"/>
              <a:t>Using outcomes which are </a:t>
            </a:r>
          </a:p>
          <a:p>
            <a:pPr lvl="1"/>
            <a:r>
              <a:rPr lang="en-GB" sz="1800" b="1" dirty="0"/>
              <a:t>Understandable and workable for the child. </a:t>
            </a:r>
          </a:p>
          <a:p>
            <a:pPr lvl="1"/>
            <a:r>
              <a:rPr lang="en-GB" sz="1800" b="1" dirty="0"/>
              <a:t>Based on an evaluation tool e.g. BERRI</a:t>
            </a:r>
          </a:p>
          <a:p>
            <a:r>
              <a:rPr lang="en-GB" sz="2200" b="1" dirty="0"/>
              <a:t>Champions-Senior managers to support cultural change.</a:t>
            </a:r>
          </a:p>
          <a:p>
            <a:r>
              <a:rPr lang="en-GB" sz="2200" b="1" dirty="0"/>
              <a:t>Invest in strong and highly effective partnerships with providers</a:t>
            </a:r>
          </a:p>
          <a:p>
            <a:pPr marL="0" indent="0">
              <a:buNone/>
            </a:pPr>
            <a:endParaRPr lang="en-GB" sz="2200" b="1" dirty="0"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59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6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67E03F-33C2-5051-4FD2-ADF9F696B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1302" y="415601"/>
            <a:ext cx="3962061" cy="742499"/>
          </a:xfrm>
        </p:spPr>
        <p:txBody>
          <a:bodyPr anchor="t">
            <a:normAutofit/>
          </a:bodyPr>
          <a:lstStyle/>
          <a:p>
            <a:r>
              <a:rPr lang="en-GB" sz="3600" b="1" dirty="0"/>
              <a:t>The Impact.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B06C9176-F2FF-588F-1CD1-45638F3C4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361440"/>
            <a:ext cx="11203093" cy="4964851"/>
          </a:xfrm>
        </p:spPr>
        <p:txBody>
          <a:bodyPr>
            <a:normAutofit/>
          </a:bodyPr>
          <a:lstStyle/>
          <a:p>
            <a:r>
              <a:rPr lang="en-GB" sz="2700" b="1" dirty="0">
                <a:cs typeface="Arial" panose="020B0604020202020204" pitchFamily="34" charset="0"/>
              </a:rPr>
              <a:t>Cultural Change –</a:t>
            </a:r>
          </a:p>
          <a:p>
            <a:pPr lvl="1"/>
            <a:r>
              <a:rPr lang="en-GB" sz="2300" b="1" dirty="0">
                <a:cs typeface="Arial" panose="020B0604020202020204" pitchFamily="34" charset="0"/>
              </a:rPr>
              <a:t>Broader consideration of Transition Fostering but fewer inappropriate referrals</a:t>
            </a:r>
          </a:p>
          <a:p>
            <a:pPr lvl="1"/>
            <a:r>
              <a:rPr lang="en-GB" sz="2300" b="1" dirty="0">
                <a:cs typeface="Arial" panose="020B0604020202020204" pitchFamily="34" charset="0"/>
              </a:rPr>
              <a:t>Children are heavily involved in the process.</a:t>
            </a:r>
          </a:p>
          <a:p>
            <a:pPr lvl="1"/>
            <a:r>
              <a:rPr lang="en-GB" b="1" dirty="0">
                <a:cs typeface="Arial" panose="020B0604020202020204" pitchFamily="34" charset="0"/>
              </a:rPr>
              <a:t>Social workers feel more empowered.</a:t>
            </a:r>
          </a:p>
          <a:p>
            <a:pPr lvl="1"/>
            <a:r>
              <a:rPr lang="en-GB" b="1" dirty="0">
                <a:cs typeface="Arial" panose="020B0604020202020204" pitchFamily="34" charset="0"/>
              </a:rPr>
              <a:t>IFA’s keen to work with us.</a:t>
            </a:r>
            <a:endParaRPr lang="en-GB" sz="2300" b="1" dirty="0">
              <a:cs typeface="Arial" panose="020B0604020202020204" pitchFamily="34" charset="0"/>
            </a:endParaRPr>
          </a:p>
          <a:p>
            <a:r>
              <a:rPr lang="en-GB" sz="2700" b="1" dirty="0">
                <a:cs typeface="Arial" panose="020B0604020202020204" pitchFamily="34" charset="0"/>
              </a:rPr>
              <a:t>17 placements made over 12 months.</a:t>
            </a:r>
          </a:p>
          <a:p>
            <a:pPr lvl="1"/>
            <a:r>
              <a:rPr lang="en-GB" sz="2300" b="1" dirty="0">
                <a:cs typeface="Arial" panose="020B0604020202020204" pitchFamily="34" charset="0"/>
              </a:rPr>
              <a:t>100% success rate – stable placements</a:t>
            </a:r>
          </a:p>
          <a:p>
            <a:r>
              <a:rPr lang="en-GB" sz="2700" b="1" dirty="0">
                <a:cs typeface="Arial" panose="020B0604020202020204" pitchFamily="34" charset="0"/>
              </a:rPr>
              <a:t>Developed a focus parental trauma to support reunification home.</a:t>
            </a:r>
          </a:p>
          <a:p>
            <a:r>
              <a:rPr lang="en-GB" sz="2700" b="1" dirty="0">
                <a:cs typeface="Arial" panose="020B0604020202020204" pitchFamily="34" charset="0"/>
              </a:rPr>
              <a:t>National recognition of good practice.</a:t>
            </a:r>
          </a:p>
          <a:p>
            <a:r>
              <a:rPr lang="en-GB" sz="2700" b="1" dirty="0">
                <a:cs typeface="Arial" panose="020B0604020202020204" pitchFamily="34" charset="0"/>
              </a:rPr>
              <a:t>Cost avoidance in excess of £2 million.</a:t>
            </a:r>
          </a:p>
          <a:p>
            <a:endParaRPr lang="en-GB" sz="2000" dirty="0"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27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67E03F-33C2-5051-4FD2-ADF9F696B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8934" y="415601"/>
            <a:ext cx="5434430" cy="742499"/>
          </a:xfrm>
        </p:spPr>
        <p:txBody>
          <a:bodyPr anchor="t">
            <a:normAutofit/>
          </a:bodyPr>
          <a:lstStyle/>
          <a:p>
            <a:pPr algn="ctr"/>
            <a:r>
              <a:rPr lang="en-GB" sz="3600" dirty="0"/>
              <a:t>Food for Thought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id="{B06C9176-F2FF-588F-1CD1-45638F3C4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361440"/>
            <a:ext cx="11203093" cy="5299004"/>
          </a:xfrm>
        </p:spPr>
        <p:txBody>
          <a:bodyPr>
            <a:normAutofit/>
          </a:bodyPr>
          <a:lstStyle/>
          <a:p>
            <a:r>
              <a:rPr lang="en-GB" sz="2000" b="1" dirty="0"/>
              <a:t>Consider all children in residential care – but refer based on suitability, and not cost.</a:t>
            </a:r>
          </a:p>
          <a:p>
            <a:pPr lvl="1"/>
            <a:r>
              <a:rPr lang="en-GB" sz="1600" b="1" dirty="0"/>
              <a:t>Engage all professionals involved in the child’s care at an early stage </a:t>
            </a:r>
          </a:p>
          <a:p>
            <a:pPr lvl="1"/>
            <a:r>
              <a:rPr lang="en-GB" sz="1600" b="1" dirty="0"/>
              <a:t>Promote one placement- investing time in referral, assessment, identifying children’s strengths and improvements.</a:t>
            </a:r>
            <a:endParaRPr lang="en-GB" sz="2000" b="1" dirty="0"/>
          </a:p>
          <a:p>
            <a:r>
              <a:rPr lang="en-GB" sz="2000" b="1" dirty="0"/>
              <a:t>Partnership with IFA’s</a:t>
            </a:r>
          </a:p>
          <a:p>
            <a:pPr lvl="1"/>
            <a:r>
              <a:rPr lang="en-GB" sz="1600" b="1" dirty="0"/>
              <a:t>Support IFA foster carers emotional wellbeing through funding clinical supervision.</a:t>
            </a:r>
          </a:p>
          <a:p>
            <a:pPr lvl="1"/>
            <a:r>
              <a:rPr lang="en-GB" sz="1600" b="1" dirty="0"/>
              <a:t>Share resources which are already in place with the IFA market.</a:t>
            </a:r>
          </a:p>
          <a:p>
            <a:r>
              <a:rPr lang="en-GB" sz="2000" b="1" dirty="0"/>
              <a:t>Implement a validated and researched assessment system and link this into the child’s care plan and risk management.</a:t>
            </a:r>
          </a:p>
          <a:p>
            <a:r>
              <a:rPr lang="en-GB" sz="2000" b="1" dirty="0"/>
              <a:t>From Artisanal to Strategic Approach</a:t>
            </a:r>
          </a:p>
          <a:p>
            <a:pPr lvl="1"/>
            <a:r>
              <a:rPr lang="en-GB" sz="1600" b="1" dirty="0"/>
              <a:t>Use data and cohort analysis to identify those young people that could benefit from  cohort based approach.</a:t>
            </a:r>
          </a:p>
          <a:p>
            <a:pPr lvl="1"/>
            <a:r>
              <a:rPr lang="en-GB" sz="1600" b="1" dirty="0"/>
              <a:t>Establish a small Team to manage supply of carers, the preparation of young people and </a:t>
            </a:r>
            <a:r>
              <a:rPr lang="en-GB" sz="1600" b="1"/>
              <a:t>the implementation of </a:t>
            </a:r>
            <a:r>
              <a:rPr lang="en-GB" sz="1600" b="1" dirty="0"/>
              <a:t>transitions across the consortia.  </a:t>
            </a:r>
          </a:p>
          <a:p>
            <a:endParaRPr lang="en-GB" sz="2000" dirty="0"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19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92CED0-FB08-8A54-94A8-588BD679CE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43" y="643467"/>
            <a:ext cx="9904113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0678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1985</TotalTime>
  <Words>548</Words>
  <Application>Microsoft Office PowerPoint</Application>
  <PresentationFormat>Widescreen</PresentationFormat>
  <Paragraphs>63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Effective transition into Fostering, for children placed in Residential Care.</vt:lpstr>
      <vt:lpstr>The Problem.</vt:lpstr>
      <vt:lpstr>The Rationale to develop this service</vt:lpstr>
      <vt:lpstr>Defining the solution.</vt:lpstr>
      <vt:lpstr>The Impact.</vt:lpstr>
      <vt:lpstr>Food for Thought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Effective transition to Fostering, for children placed in Residential Care.</dc:title>
  <dc:creator>Utley Matthew</dc:creator>
  <cp:lastModifiedBy>C Glynn</cp:lastModifiedBy>
  <cp:revision>11</cp:revision>
  <dcterms:created xsi:type="dcterms:W3CDTF">2022-11-02T10:28:39Z</dcterms:created>
  <dcterms:modified xsi:type="dcterms:W3CDTF">2022-11-07T11:20:31Z</dcterms:modified>
</cp:coreProperties>
</file>